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35" r:id="rId1"/>
    <p:sldMasterId id="2147485548" r:id="rId2"/>
  </p:sldMasterIdLst>
  <p:notesMasterIdLst>
    <p:notesMasterId r:id="rId47"/>
  </p:notesMasterIdLst>
  <p:sldIdLst>
    <p:sldId id="281" r:id="rId3"/>
    <p:sldId id="257" r:id="rId4"/>
    <p:sldId id="282" r:id="rId5"/>
    <p:sldId id="283" r:id="rId6"/>
    <p:sldId id="289" r:id="rId7"/>
    <p:sldId id="285" r:id="rId8"/>
    <p:sldId id="284" r:id="rId9"/>
    <p:sldId id="286" r:id="rId10"/>
    <p:sldId id="287" r:id="rId11"/>
    <p:sldId id="305" r:id="rId12"/>
    <p:sldId id="262" r:id="rId13"/>
    <p:sldId id="264" r:id="rId14"/>
    <p:sldId id="290" r:id="rId15"/>
    <p:sldId id="266" r:id="rId16"/>
    <p:sldId id="267" r:id="rId17"/>
    <p:sldId id="268" r:id="rId18"/>
    <p:sldId id="269" r:id="rId19"/>
    <p:sldId id="270" r:id="rId20"/>
    <p:sldId id="271" r:id="rId21"/>
    <p:sldId id="272" r:id="rId22"/>
    <p:sldId id="273" r:id="rId23"/>
    <p:sldId id="275" r:id="rId24"/>
    <p:sldId id="274" r:id="rId25"/>
    <p:sldId id="276" r:id="rId26"/>
    <p:sldId id="277" r:id="rId27"/>
    <p:sldId id="278" r:id="rId28"/>
    <p:sldId id="279" r:id="rId29"/>
    <p:sldId id="280" r:id="rId30"/>
    <p:sldId id="288" r:id="rId31"/>
    <p:sldId id="306" r:id="rId32"/>
    <p:sldId id="292" r:id="rId33"/>
    <p:sldId id="293" r:id="rId34"/>
    <p:sldId id="294" r:id="rId35"/>
    <p:sldId id="295" r:id="rId36"/>
    <p:sldId id="296" r:id="rId37"/>
    <p:sldId id="297" r:id="rId38"/>
    <p:sldId id="298" r:id="rId39"/>
    <p:sldId id="299" r:id="rId40"/>
    <p:sldId id="308" r:id="rId41"/>
    <p:sldId id="300" r:id="rId42"/>
    <p:sldId id="301" r:id="rId43"/>
    <p:sldId id="302" r:id="rId44"/>
    <p:sldId id="303" r:id="rId45"/>
    <p:sldId id="30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31"/>
    <a:srgbClr val="051932"/>
    <a:srgbClr val="0067CD"/>
    <a:srgbClr val="BFBFBF"/>
    <a:srgbClr val="9BCDFF"/>
    <a:srgbClr val="5AC3FA"/>
    <a:srgbClr val="FFFFFF"/>
    <a:srgbClr val="EC7655"/>
    <a:srgbClr val="003367"/>
    <a:srgbClr val="0A3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88906" autoAdjust="0"/>
  </p:normalViewPr>
  <p:slideViewPr>
    <p:cSldViewPr snapToGrid="0" showGuides="1">
      <p:cViewPr>
        <p:scale>
          <a:sx n="72" d="100"/>
          <a:sy n="72" d="100"/>
        </p:scale>
        <p:origin x="-72" y="-78"/>
      </p:cViewPr>
      <p:guideLst>
        <p:guide orient="horz" pos="432"/>
        <p:guide orient="horz" pos="3888"/>
        <p:guide pos="576"/>
        <p:guide pos="5184"/>
      </p:guideLst>
    </p:cSldViewPr>
  </p:slideViewPr>
  <p:outlineViewPr>
    <p:cViewPr>
      <p:scale>
        <a:sx n="33" d="100"/>
        <a:sy n="33" d="100"/>
      </p:scale>
      <p:origin x="0" y="0"/>
    </p:cViewPr>
  </p:outlin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8D241-0AB7-BC44-80E8-F0A20AF46E9E}" type="datetimeFigureOut">
              <a:rPr lang="en-US"/>
              <a:pPr/>
              <a:t>5/18/2011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7143C0-4F23-B545-9533-520B5A87CA1E}" type="slidenum">
              <a:rPr/>
              <a:pPr/>
              <a:t>‹#›</a:t>
            </a:fld>
            <a:endParaRPr lang="en-US"/>
          </a:p>
        </p:txBody>
      </p:sp>
    </p:spTree>
    <p:extLst>
      <p:ext uri="{BB962C8B-B14F-4D97-AF65-F5344CB8AC3E}">
        <p14:creationId xmlns:p14="http://schemas.microsoft.com/office/powerpoint/2010/main" val="3932131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w="9525"/>
        </p:spPr>
        <p:txBody>
          <a:bodyPr/>
          <a:lstStyle/>
          <a:p>
            <a:endParaRPr lang="en-US" dirty="0" smtClean="0">
              <a:latin typeface="Arial" pitchFamily="34" charset="0"/>
              <a:ea typeface="ＭＳ Ｐゴシック" pitchFamily="34" charset="-128"/>
            </a:endParaRPr>
          </a:p>
        </p:txBody>
      </p:sp>
      <p:sp>
        <p:nvSpPr>
          <p:cNvPr id="130052" name="Slide Number Placeholder 3"/>
          <p:cNvSpPr>
            <a:spLocks noGrp="1"/>
          </p:cNvSpPr>
          <p:nvPr>
            <p:ph type="sldNum" sz="quarter" idx="5"/>
          </p:nvPr>
        </p:nvSpPr>
        <p:spPr>
          <a:noFill/>
        </p:spPr>
        <p:txBody>
          <a:bodyPr/>
          <a:lstStyle/>
          <a:p>
            <a:fld id="{B8F9C55B-9852-47F4-BA17-0DF8B268D597}" type="slidenum">
              <a:rPr lang="en-US" smtClean="0">
                <a:solidFill>
                  <a:prstClr val="black"/>
                </a:solidFill>
                <a:ea typeface="ＭＳ Ｐゴシック" pitchFamily="34" charset="-128"/>
              </a:rPr>
              <a:pPr/>
              <a:t>1</a:t>
            </a:fld>
            <a:endParaRPr lang="en-US" smtClean="0">
              <a:solidFill>
                <a:prstClr val="black"/>
              </a:solidFill>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smtClean="0"/>
              <a:t>This modeling diagram, which is very similar to a ModelBuilder diagram, shows how spatial information is modeled to produce derivative information. In this case, the diagram shows how Elevation, Soils, Vegetation and Rainfall data is modeled (evaluated and combined) to produce maps showing Slope (a derivation of Elevation), Erosion Potential (a derivative of Slope, Soils and Vegetation) and Erosion Hazard (a derivative of Erosion Potential and Rainfall).</a:t>
            </a:r>
          </a:p>
          <a:p>
            <a:pPr eaLnBrk="1" hangingPunct="1"/>
            <a:endParaRPr lang="en-US" sz="1200" smtClean="0"/>
          </a:p>
          <a:p>
            <a:pPr eaLnBrk="1" hangingPunct="1"/>
            <a:r>
              <a:rPr lang="en-US" sz="1200" smtClean="0"/>
              <a:t>The rectangles in the diagram represent layers of spatial data. The circles represent a geographic function (process) used to convert the data in the input layer to the data in the output layer. Notice how the output from one function can be the input to another function.</a:t>
            </a:r>
          </a:p>
        </p:txBody>
      </p:sp>
      <p:sp>
        <p:nvSpPr>
          <p:cNvPr id="4" name="Slide Number Placeholder 3"/>
          <p:cNvSpPr>
            <a:spLocks noGrp="1"/>
          </p:cNvSpPr>
          <p:nvPr>
            <p:ph type="sldNum" sz="quarter" idx="10"/>
          </p:nvPr>
        </p:nvSpPr>
        <p:spPr/>
        <p:txBody>
          <a:bodyPr/>
          <a:lstStyle/>
          <a:p>
            <a:fld id="{3E7143C0-4F23-B545-9533-520B5A87CA1E}" type="slidenum">
              <a:rPr lang="en-US"/>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smtClean="0"/>
              <a:t>This modeling diagram, which is very similar to a ModelBuilder diagram, shows how spatial information is modeled to produce derivative information. In this case, the diagram shows how Elevation, Soils, Vegetation and Rainfall data is modeled (evaluated and combined) to produce maps showing Slope (a derivation of Elevation), Erosion Potential (a derivative of Slope, Soils and Vegetation) and Erosion Hazard (a derivative of Erosion Potential and Rainfall).</a:t>
            </a:r>
          </a:p>
          <a:p>
            <a:pPr eaLnBrk="1" hangingPunct="1"/>
            <a:endParaRPr lang="en-US" sz="1200" smtClean="0"/>
          </a:p>
          <a:p>
            <a:pPr eaLnBrk="1" hangingPunct="1"/>
            <a:r>
              <a:rPr lang="en-US" sz="1200" smtClean="0"/>
              <a:t>The rectangles in the diagram represent layers of spatial data. The circles represent a geographic function (process) used to convert the data in the input layer to the data in the output layer. Notice how the output from one function can be the input to another function.</a:t>
            </a:r>
          </a:p>
        </p:txBody>
      </p:sp>
      <p:sp>
        <p:nvSpPr>
          <p:cNvPr id="4" name="Slide Number Placeholder 3"/>
          <p:cNvSpPr>
            <a:spLocks noGrp="1"/>
          </p:cNvSpPr>
          <p:nvPr>
            <p:ph type="sldNum" sz="quarter" idx="10"/>
          </p:nvPr>
        </p:nvSpPr>
        <p:spPr/>
        <p:txBody>
          <a:bodyPr/>
          <a:lstStyle/>
          <a:p>
            <a:fld id="{3E7143C0-4F23-B545-9533-520B5A87CA1E}" type="slidenum">
              <a:rPr lang="en-US"/>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14</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15</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16</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17</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18</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19</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20</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21</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r>
              <a:rPr lang="en-US" sz="1200" dirty="0" smtClean="0"/>
              <a:t>Every organization, large or small, public or private, does three things: they get and manage information, they analyze or assess that information with respect to some purpose, and (based on that information and those assessments), they create or recreate goods and/or services. It is, in fact, the creation or recreation of goods and/or services that gives the organization it reason for being.</a:t>
            </a:r>
          </a:p>
          <a:p>
            <a:pPr eaLnBrk="1" hangingPunct="1"/>
            <a:endParaRPr lang="en-US" sz="1200" dirty="0" smtClean="0"/>
          </a:p>
          <a:p>
            <a:pPr eaLnBrk="1" hangingPunct="1"/>
            <a:r>
              <a:rPr lang="en-US" sz="1200" dirty="0" smtClean="0"/>
              <a:t>For a moment, I am going to refer the acquisition and management of information as “data”, to the analysis and/or assessment of that information as “analysis”, and the creation or recreation of good and/or services as “design”. W</a:t>
            </a:r>
            <a:r>
              <a:rPr lang="en-US" sz="1200" baseline="0" dirty="0" smtClean="0"/>
              <a:t>e can</a:t>
            </a:r>
            <a:r>
              <a:rPr lang="en-US" sz="1200" dirty="0" smtClean="0"/>
              <a:t> thus say every organization does three things: it manages data, it analyses that data, and based on that data and analysis, it designs its goods and/or services.</a:t>
            </a:r>
          </a:p>
          <a:p>
            <a:pPr eaLnBrk="1" hangingPunct="1"/>
            <a:endParaRPr lang="en-US" sz="1200" dirty="0" smtClean="0"/>
          </a:p>
          <a:p>
            <a:pPr eaLnBrk="1" hangingPunct="1"/>
            <a:r>
              <a:rPr lang="en-US" sz="1200" dirty="0" smtClean="0"/>
              <a:t>Given this understanding … of the operational nature of organizations</a:t>
            </a:r>
            <a:r>
              <a:rPr lang="en-US" sz="1200" baseline="0" dirty="0" smtClean="0"/>
              <a:t> … </a:t>
            </a:r>
            <a:r>
              <a:rPr lang="en-US" sz="1200" dirty="0" smtClean="0"/>
              <a:t>it is interesting to note that there are some holes in how we as educators and</a:t>
            </a:r>
            <a:r>
              <a:rPr lang="en-US" sz="1200" baseline="0" dirty="0" smtClean="0"/>
              <a:t> </a:t>
            </a:r>
            <a:r>
              <a:rPr lang="en-US" sz="1200" dirty="0" smtClean="0"/>
              <a:t>providers of goods and services, serve organizations.</a:t>
            </a:r>
          </a:p>
          <a:p>
            <a:pPr eaLnBrk="1" hangingPunct="1"/>
            <a:endParaRPr lang="en-US" sz="1200" dirty="0" smtClean="0"/>
          </a:p>
          <a:p>
            <a:pPr eaLnBrk="1" hangingPunct="1"/>
            <a:r>
              <a:rPr lang="en-US" sz="1200" dirty="0" smtClean="0"/>
              <a:t>From an academic perspective, our major academic institutions do two things quite well: they teach students how to discover and process information and how to utilize </a:t>
            </a:r>
            <a:r>
              <a:rPr lang="en-US" sz="1200" i="1" dirty="0" smtClean="0"/>
              <a:t>critical thinking </a:t>
            </a:r>
            <a:r>
              <a:rPr lang="en-US" sz="1200" dirty="0" smtClean="0"/>
              <a:t>to assess that information. The mantra of many schools is to teach their students how to be </a:t>
            </a:r>
            <a:r>
              <a:rPr lang="en-US" sz="1200" i="1" dirty="0" smtClean="0"/>
              <a:t>critical thinkers</a:t>
            </a:r>
            <a:r>
              <a:rPr lang="en-US" sz="1200" dirty="0" smtClean="0"/>
              <a:t>. If you think about it, however, if the only thing our schools taught was </a:t>
            </a:r>
            <a:r>
              <a:rPr lang="en-US" sz="1200" i="1" dirty="0" smtClean="0"/>
              <a:t>critical thinking </a:t>
            </a:r>
            <a:r>
              <a:rPr lang="en-US" sz="1200" dirty="0" smtClean="0"/>
              <a:t>(or if that was their major emphasis), then what we would have in our society would be a bunch of </a:t>
            </a:r>
            <a:r>
              <a:rPr lang="en-US" sz="1200" i="1" dirty="0" smtClean="0"/>
              <a:t>critical thinkers</a:t>
            </a:r>
            <a:r>
              <a:rPr lang="en-US" sz="1200" dirty="0" smtClean="0"/>
              <a:t>, and no or very few </a:t>
            </a:r>
            <a:r>
              <a:rPr lang="en-US" sz="1200" i="1" dirty="0" smtClean="0"/>
              <a:t>creators</a:t>
            </a:r>
            <a:r>
              <a:rPr lang="en-US" sz="1200" dirty="0" smtClean="0"/>
              <a:t>.</a:t>
            </a:r>
          </a:p>
          <a:p>
            <a:pPr eaLnBrk="1" hangingPunct="1"/>
            <a:endParaRPr lang="en-US" sz="1200" dirty="0" smtClean="0"/>
          </a:p>
          <a:p>
            <a:pPr eaLnBrk="1" hangingPunct="1"/>
            <a:r>
              <a:rPr lang="en-US" sz="1200" dirty="0" smtClean="0"/>
              <a:t>One of the things that excites me about</a:t>
            </a:r>
            <a:r>
              <a:rPr lang="en-US" sz="1200" baseline="0" dirty="0" smtClean="0"/>
              <a:t> l</a:t>
            </a:r>
            <a:r>
              <a:rPr lang="en-US" sz="1200" dirty="0" smtClean="0"/>
              <a:t>andscape</a:t>
            </a:r>
            <a:r>
              <a:rPr lang="en-US" sz="1200" baseline="0" dirty="0" smtClean="0"/>
              <a:t> architecture (along with some of the other design professions … architecture, urban design, and planning … to some degree), is that our educational systems supporting these professions teach students how to design, how to create, that is, how to go beyond </a:t>
            </a:r>
            <a:r>
              <a:rPr lang="en-US" sz="1200" i="1" baseline="0" dirty="0" smtClean="0"/>
              <a:t>critical thinking</a:t>
            </a:r>
            <a:r>
              <a:rPr lang="en-US" sz="1200" i="0" baseline="0" dirty="0" smtClean="0"/>
              <a:t> to</a:t>
            </a:r>
            <a:r>
              <a:rPr lang="en-US" sz="1200" baseline="0" dirty="0" smtClean="0"/>
              <a:t> </a:t>
            </a:r>
            <a:r>
              <a:rPr lang="en-US" sz="1200" i="1" baseline="0" dirty="0" smtClean="0"/>
              <a:t>responsible creating</a:t>
            </a:r>
            <a:r>
              <a:rPr lang="en-US" sz="1200" baseline="0" dirty="0" smtClean="0"/>
              <a:t>.</a:t>
            </a:r>
            <a:endParaRPr lang="en-US" sz="1200" dirty="0" smtClean="0"/>
          </a:p>
          <a:p>
            <a:pPr eaLnBrk="1" hangingPunct="1"/>
            <a:endParaRPr lang="en-US" sz="1200" dirty="0" smtClean="0"/>
          </a:p>
          <a:p>
            <a:pPr eaLnBrk="1" hangingPunct="1"/>
            <a:r>
              <a:rPr lang="en-US" sz="1200" baseline="0" dirty="0" smtClean="0"/>
              <a:t>My current </a:t>
            </a:r>
            <a:r>
              <a:rPr lang="en-US" sz="1200" i="1" baseline="0" dirty="0" smtClean="0"/>
              <a:t>mantra</a:t>
            </a:r>
            <a:r>
              <a:rPr lang="en-US" sz="1200" baseline="0" dirty="0" smtClean="0"/>
              <a:t>, with respect to our</a:t>
            </a:r>
            <a:r>
              <a:rPr lang="en-US" sz="1200" dirty="0" smtClean="0"/>
              <a:t> educational </a:t>
            </a:r>
            <a:r>
              <a:rPr lang="en-US" sz="1200" i="0" dirty="0" smtClean="0"/>
              <a:t>institutions</a:t>
            </a:r>
            <a:r>
              <a:rPr lang="en-US" sz="1200" dirty="0" smtClean="0"/>
              <a:t> (not the professional design segment</a:t>
            </a:r>
            <a:r>
              <a:rPr lang="en-US" sz="1200" baseline="0" dirty="0" smtClean="0"/>
              <a:t>s of those institutions) is that they </a:t>
            </a:r>
            <a:r>
              <a:rPr lang="en-US" sz="1200" dirty="0" smtClean="0"/>
              <a:t>must go beyond </a:t>
            </a:r>
            <a:r>
              <a:rPr lang="en-US" sz="1200" i="1" dirty="0" smtClean="0"/>
              <a:t>critical thinking</a:t>
            </a:r>
            <a:r>
              <a:rPr lang="en-US" sz="1200" dirty="0" smtClean="0"/>
              <a:t>  to </a:t>
            </a:r>
            <a:r>
              <a:rPr lang="en-US" sz="1200" i="1" dirty="0" smtClean="0"/>
              <a:t>responsible creating</a:t>
            </a:r>
            <a:r>
              <a:rPr lang="en-US" sz="1200" dirty="0" smtClean="0"/>
              <a:t>. That is. they must teach their students how to envision possibilities (for improving the quality of life on this planet), how to design entities that facilitate the realization of those possibilities, and how to instantiation those designs in time and space. The studio-based education of architects, landscape</a:t>
            </a:r>
            <a:r>
              <a:rPr lang="en-US" sz="1200" baseline="0" dirty="0" smtClean="0"/>
              <a:t> architects, and other design professionals can, but particularly landscape architects, can become a template for instantiating design as a component in our entire educational system. I highlight the education of landscape architects”, partly because this is a CELA event, but more importantly because landscape architecture is the broadest of the design professions and stays connected to the land (the landscape) at multiple scales … from the garden to the region.</a:t>
            </a:r>
            <a:endParaRPr lang="en-US" sz="1200" dirty="0" smtClean="0"/>
          </a:p>
          <a:p>
            <a:pPr eaLnBrk="1" hangingPunct="1"/>
            <a:endParaRPr lang="en-US" sz="1200" dirty="0" smtClean="0"/>
          </a:p>
          <a:p>
            <a:pPr eaLnBrk="1" hangingPunct="1"/>
            <a:r>
              <a:rPr lang="en-US" sz="1200" dirty="0" smtClean="0"/>
              <a:t>From a geo-spatial perspective, this same omission exists when we look at the development and deployment of GIS technology. By and large, GIS (as we know it today) serves organizations quite well with respect to their need to acquire and manage geo-spatial information. GIS also offers organizations a wide range of geoprocessing functions for analyzing geo-spatial information.  Present day GIS, however, offers little with respect to an organization’s need to create and/or recreate their goods and services, that is, their need to do design … to do GeoDesign.</a:t>
            </a:r>
          </a:p>
          <a:p>
            <a:pPr eaLnBrk="1" hangingPunct="1"/>
            <a:endParaRPr lang="en-US" sz="1200" dirty="0" smtClean="0"/>
          </a:p>
          <a:p>
            <a:pPr eaLnBrk="1" hangingPunct="1"/>
            <a:r>
              <a:rPr lang="en-US" sz="1200" dirty="0" smtClean="0"/>
              <a:t>So,</a:t>
            </a:r>
            <a:r>
              <a:rPr lang="en-US" sz="1200" baseline="0" dirty="0" smtClean="0"/>
              <a:t> w</a:t>
            </a:r>
            <a:r>
              <a:rPr lang="en-US" sz="1200" dirty="0" smtClean="0"/>
              <a:t>hat is GeoDesign? Or, what</a:t>
            </a:r>
            <a:r>
              <a:rPr lang="en-US" sz="1200" baseline="0" dirty="0" smtClean="0"/>
              <a:t> do I mean when I refer to GeoDesign?</a:t>
            </a:r>
            <a:endParaRPr lang="en-US" sz="1200" dirty="0" smtClean="0"/>
          </a:p>
          <a:p>
            <a:endParaRPr lang="en-US"/>
          </a:p>
        </p:txBody>
      </p:sp>
      <p:sp>
        <p:nvSpPr>
          <p:cNvPr id="4" name="Slide Number Placeholder 3"/>
          <p:cNvSpPr>
            <a:spLocks noGrp="1"/>
          </p:cNvSpPr>
          <p:nvPr>
            <p:ph type="sldNum" sz="quarter" idx="10"/>
          </p:nvPr>
        </p:nvSpPr>
        <p:spPr/>
        <p:txBody>
          <a:bodyPr/>
          <a:lstStyle/>
          <a:p>
            <a:fld id="{3E7143C0-4F23-B545-9533-520B5A87CA1E}"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22</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23</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24</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25</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26</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27</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18F3259-E904-4393-BB60-1EBD1E5A0F18}" type="slidenum">
              <a:rPr lang="en-US" smtClean="0">
                <a:solidFill>
                  <a:prstClr val="black"/>
                </a:solidFill>
                <a:ea typeface="ＭＳ Ｐゴシック" pitchFamily="34" charset="-128"/>
              </a:rPr>
              <a:pPr/>
              <a:t>28</a:t>
            </a:fld>
            <a:endParaRPr lang="en-US" smtClean="0">
              <a:solidFill>
                <a:prstClr val="black"/>
              </a:solidFill>
              <a:ea typeface="ＭＳ Ｐゴシック" pitchFamily="34"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w="9525"/>
        </p:spPr>
        <p:txBody>
          <a:bodyPr/>
          <a:lstStyle/>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hangingPunct="1">
              <a:lnSpc>
                <a:spcPct val="90000"/>
              </a:lnSpc>
            </a:pPr>
            <a:r>
              <a:rPr lang="en-US" sz="1200" smtClean="0"/>
              <a:t>The </a:t>
            </a:r>
            <a:r>
              <a:rPr lang="en-US" sz="1200" i="1" smtClean="0"/>
              <a:t>Geodesign Process</a:t>
            </a:r>
            <a:r>
              <a:rPr lang="en-US" sz="1200" smtClean="0"/>
              <a:t>, previously referred to as the </a:t>
            </a:r>
            <a:r>
              <a:rPr lang="en-US" sz="1200" i="1" smtClean="0"/>
              <a:t>Landscape Change Model</a:t>
            </a:r>
            <a:r>
              <a:rPr lang="en-US" sz="1200" smtClean="0"/>
              <a:t>, proposed by Carl Steinitz (The Graduate School of Design, Harvard University), consists of six models defining the nature of </a:t>
            </a:r>
            <a:r>
              <a:rPr lang="en-US" sz="1200" i="1" smtClean="0"/>
              <a:t>landscape</a:t>
            </a:r>
            <a:r>
              <a:rPr lang="en-US" sz="1200" smtClean="0"/>
              <a:t> change (what we are now calling </a:t>
            </a:r>
            <a:r>
              <a:rPr lang="en-US" sz="1200" i="1" smtClean="0"/>
              <a:t>geo-scape</a:t>
            </a:r>
            <a:r>
              <a:rPr lang="en-US" sz="1200" smtClean="0"/>
              <a:t> change). The first three models comprise the </a:t>
            </a:r>
            <a:r>
              <a:rPr lang="en-US" sz="1200" i="1" smtClean="0"/>
              <a:t>geo-scape assessment</a:t>
            </a:r>
            <a:r>
              <a:rPr lang="en-US" sz="1200" smtClean="0"/>
              <a:t> process, the second three models comprise the </a:t>
            </a:r>
            <a:r>
              <a:rPr lang="en-US" sz="1200" i="1" smtClean="0"/>
              <a:t>geo-scape intervention</a:t>
            </a:r>
            <a:r>
              <a:rPr lang="en-US" sz="1200" smtClean="0"/>
              <a:t> process.</a:t>
            </a:r>
          </a:p>
          <a:p>
            <a:pPr eaLnBrk="1" hangingPunct="1">
              <a:lnSpc>
                <a:spcPct val="90000"/>
              </a:lnSpc>
            </a:pPr>
            <a:endParaRPr lang="en-US" sz="1200" smtClean="0"/>
          </a:p>
          <a:p>
            <a:pPr eaLnBrk="1" hangingPunct="1">
              <a:lnSpc>
                <a:spcPct val="90000"/>
              </a:lnSpc>
            </a:pPr>
            <a:r>
              <a:rPr lang="en-US" sz="1200" smtClean="0"/>
              <a:t>Geo-scape assessment includes:</a:t>
            </a:r>
          </a:p>
          <a:p>
            <a:pPr eaLnBrk="1" hangingPunct="1">
              <a:lnSpc>
                <a:spcPct val="90000"/>
              </a:lnSpc>
            </a:pPr>
            <a:endParaRPr lang="en-US" sz="1200" smtClean="0"/>
          </a:p>
          <a:p>
            <a:pPr eaLnBrk="1" hangingPunct="1">
              <a:lnSpc>
                <a:spcPct val="90000"/>
              </a:lnSpc>
              <a:buFontTx/>
              <a:buChar char="•"/>
            </a:pPr>
            <a:r>
              <a:rPr lang="en-US" sz="1200" smtClean="0"/>
              <a:t>  Representation models (data) that answer the question, “How should the geo-scape be described?”</a:t>
            </a:r>
          </a:p>
          <a:p>
            <a:pPr eaLnBrk="1" hangingPunct="1">
              <a:lnSpc>
                <a:spcPct val="90000"/>
              </a:lnSpc>
              <a:buFontTx/>
              <a:buChar char="•"/>
            </a:pPr>
            <a:r>
              <a:rPr lang="en-US" sz="1200" smtClean="0"/>
              <a:t>  Process models (information) that answer the question, “How does the geo-scape operate?”</a:t>
            </a:r>
          </a:p>
          <a:p>
            <a:pPr eaLnBrk="1" hangingPunct="1">
              <a:lnSpc>
                <a:spcPct val="90000"/>
              </a:lnSpc>
              <a:buFontTx/>
              <a:buChar char="•"/>
            </a:pPr>
            <a:r>
              <a:rPr lang="en-US" sz="1200" smtClean="0"/>
              <a:t>  Evaluation models (knowledge) that answer the question, “Is the geo-scape working well?”</a:t>
            </a:r>
          </a:p>
          <a:p>
            <a:pPr eaLnBrk="1" hangingPunct="1">
              <a:lnSpc>
                <a:spcPct val="90000"/>
              </a:lnSpc>
            </a:pPr>
            <a:endParaRPr lang="en-US" sz="1200" smtClean="0"/>
          </a:p>
          <a:p>
            <a:pPr eaLnBrk="1" hangingPunct="1">
              <a:lnSpc>
                <a:spcPct val="90000"/>
              </a:lnSpc>
            </a:pPr>
            <a:r>
              <a:rPr lang="en-US" sz="1200" smtClean="0"/>
              <a:t>Geo-scape intervention includes:</a:t>
            </a:r>
          </a:p>
          <a:p>
            <a:pPr eaLnBrk="1" hangingPunct="1">
              <a:lnSpc>
                <a:spcPct val="90000"/>
              </a:lnSpc>
            </a:pPr>
            <a:endParaRPr lang="en-US" sz="1200" smtClean="0"/>
          </a:p>
          <a:p>
            <a:pPr eaLnBrk="1" hangingPunct="1">
              <a:lnSpc>
                <a:spcPct val="90000"/>
              </a:lnSpc>
              <a:buFontTx/>
              <a:buChar char="•"/>
            </a:pPr>
            <a:r>
              <a:rPr lang="en-US" sz="1200" smtClean="0"/>
              <a:t>  Change models (data) that answer the question, “How might the geo-scape be altered?”</a:t>
            </a:r>
          </a:p>
          <a:p>
            <a:pPr eaLnBrk="1" hangingPunct="1">
              <a:lnSpc>
                <a:spcPct val="90000"/>
              </a:lnSpc>
              <a:buFontTx/>
              <a:buChar char="•"/>
            </a:pPr>
            <a:r>
              <a:rPr lang="en-US" sz="1200" smtClean="0"/>
              <a:t>  Impact models (information) that answer the question, “What differences might the changes cause?”</a:t>
            </a:r>
          </a:p>
          <a:p>
            <a:pPr eaLnBrk="1" hangingPunct="1">
              <a:lnSpc>
                <a:spcPct val="90000"/>
              </a:lnSpc>
              <a:buFontTx/>
              <a:buChar char="•"/>
            </a:pPr>
            <a:r>
              <a:rPr lang="en-US" sz="1200" smtClean="0"/>
              <a:t>  Decision models (knowledge) that answer the question, “Should the geo-scape be changed?”</a:t>
            </a:r>
          </a:p>
          <a:p>
            <a:pPr eaLnBrk="1" hangingPunct="1">
              <a:lnSpc>
                <a:spcPct val="90000"/>
              </a:lnSpc>
            </a:pPr>
            <a:endParaRPr lang="en-US" sz="1200" smtClean="0"/>
          </a:p>
          <a:p>
            <a:pPr eaLnBrk="1" hangingPunct="1">
              <a:lnSpc>
                <a:spcPct val="90000"/>
              </a:lnSpc>
            </a:pPr>
            <a:r>
              <a:rPr lang="en-US" sz="1200" smtClean="0"/>
              <a:t>The Geodesign Process provides an excellent conceptual framework for working with all aspects of assessment and intervention (the process of proposing changes to the geo-scape). It does not, however, suggest how these models should be constructed or processed.</a:t>
            </a:r>
          </a:p>
          <a:p>
            <a:pPr eaLnBrk="1" hangingPunct="1">
              <a:lnSpc>
                <a:spcPct val="90000"/>
              </a:lnSpc>
            </a:pPr>
            <a:endParaRPr lang="en-US" sz="1200" smtClean="0"/>
          </a:p>
          <a:p>
            <a:pPr eaLnBrk="1" hangingPunct="1">
              <a:lnSpc>
                <a:spcPct val="90000"/>
              </a:lnSpc>
            </a:pPr>
            <a:endParaRPr lang="en-US" sz="1200" smtClean="0"/>
          </a:p>
          <a:p>
            <a:pPr eaLnBrk="1" hangingPunct="1">
              <a:lnSpc>
                <a:spcPct val="90000"/>
              </a:lnSpc>
            </a:pPr>
            <a:endParaRPr lang="en-US" sz="1200" smtClean="0"/>
          </a:p>
          <a:p>
            <a:endParaRPr lang="en-US"/>
          </a:p>
        </p:txBody>
      </p:sp>
      <p:sp>
        <p:nvSpPr>
          <p:cNvPr id="4" name="Slide Number Placeholder 3"/>
          <p:cNvSpPr>
            <a:spLocks noGrp="1"/>
          </p:cNvSpPr>
          <p:nvPr>
            <p:ph type="sldNum" sz="quarter" idx="10"/>
          </p:nvPr>
        </p:nvSpPr>
        <p:spPr/>
        <p:txBody>
          <a:bodyPr/>
          <a:lstStyle/>
          <a:p>
            <a:fld id="{3E7143C0-4F23-B545-9533-520B5A87CA1E}" type="slidenum">
              <a:rPr lang="en-US"/>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1600" y="1645920"/>
            <a:ext cx="6400800" cy="1271016"/>
          </a:xfrm>
        </p:spPr>
        <p:txBody>
          <a:bodyPr rIns="0" anchor="b">
            <a:noAutofit/>
          </a:bodyPr>
          <a:lstStyle>
            <a:lvl1pPr algn="ctr">
              <a:defRPr sz="3000"/>
            </a:lvl1pPr>
          </a:lstStyle>
          <a:p>
            <a:r>
              <a:rPr lang="en-US"/>
              <a:t>Presentation Title</a:t>
            </a:r>
          </a:p>
        </p:txBody>
      </p:sp>
      <p:sp>
        <p:nvSpPr>
          <p:cNvPr id="3" name="Subtitle 2"/>
          <p:cNvSpPr>
            <a:spLocks noGrp="1"/>
          </p:cNvSpPr>
          <p:nvPr>
            <p:ph type="subTitle" idx="1" hasCustomPrompt="1"/>
          </p:nvPr>
        </p:nvSpPr>
        <p:spPr>
          <a:xfrm>
            <a:off x="1371600" y="3090672"/>
            <a:ext cx="6400800" cy="758952"/>
          </a:xfrm>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 of Presenter(s)</a:t>
            </a:r>
          </a:p>
        </p:txBody>
      </p:sp>
      <p:pic>
        <p:nvPicPr>
          <p:cNvPr id="4" name="Picture 3" descr="esri logo_ppt_520px.png"/>
          <p:cNvPicPr>
            <a:picLocks noChangeAspect="1"/>
          </p:cNvPicPr>
          <p:nvPr/>
        </p:nvPicPr>
        <p:blipFill>
          <a:blip r:embed="rId2"/>
          <a:srcRect r="2655" b="10029"/>
          <a:stretch>
            <a:fillRect/>
          </a:stretch>
        </p:blipFill>
        <p:spPr bwMode="gray">
          <a:xfrm>
            <a:off x="6000750" y="5222826"/>
            <a:ext cx="3143250" cy="1635174"/>
          </a:xfrm>
          <a:prstGeom prst="rect">
            <a:avLst/>
          </a:prstGeom>
        </p:spPr>
      </p:pic>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pic>
        <p:nvPicPr>
          <p:cNvPr id="25" name="Picture 24" descr="banner_gradient.png"/>
          <p:cNvPicPr>
            <a:picLocks/>
          </p:cNvPicPr>
          <p:nvPr/>
        </p:nvPicPr>
        <p:blipFill>
          <a:blip r:embed="rId2"/>
          <a:stretch>
            <a:fillRect/>
          </a:stretch>
        </p:blipFill>
        <p:spPr bwMode="hidden">
          <a:xfrm>
            <a:off x="457200" y="2444750"/>
            <a:ext cx="8229600" cy="1280160"/>
          </a:xfrm>
          <a:prstGeom prst="rect">
            <a:avLst/>
          </a:prstGeom>
        </p:spPr>
      </p:pic>
      <p:sp>
        <p:nvSpPr>
          <p:cNvPr id="2" name="Title 1"/>
          <p:cNvSpPr>
            <a:spLocks noGrp="1"/>
          </p:cNvSpPr>
          <p:nvPr>
            <p:ph type="title" hasCustomPrompt="1"/>
          </p:nvPr>
        </p:nvSpPr>
        <p:spPr>
          <a:xfrm>
            <a:off x="1028700" y="2505456"/>
            <a:ext cx="7086600" cy="1028700"/>
          </a:xfrm>
        </p:spPr>
        <p:txBody>
          <a:bodyPr anchor="ctr">
            <a:noAutofit/>
          </a:bodyPr>
          <a:lstStyle>
            <a:lvl1pPr algn="ctr" defTabSz="457200" rtl="0" eaLnBrk="1" latinLnBrk="0" hangingPunct="1">
              <a:lnSpc>
                <a:spcPct val="100000"/>
              </a:lnSpc>
              <a:spcBef>
                <a:spcPct val="0"/>
              </a:spcBef>
              <a:buNone/>
              <a:defRPr kumimoji="0" lang="en-US" sz="3600" b="1" i="0" kern="1200" cap="none" baseline="0">
                <a:solidFill>
                  <a:schemeClr val="accent4">
                    <a:lumMod val="60000"/>
                    <a:lumOff val="40000"/>
                  </a:schemeClr>
                </a:solidFill>
                <a:effectLst/>
                <a:latin typeface="+mj-lt"/>
                <a:ea typeface="+mj-ea"/>
                <a:cs typeface="Arial"/>
              </a:defRPr>
            </a:lvl1pPr>
          </a:lstStyle>
          <a:p>
            <a:r>
              <a:rPr kumimoji="0" lang="en-US"/>
              <a:t>Click to Edit </a:t>
            </a:r>
            <a:br>
              <a:rPr kumimoji="0" lang="en-US"/>
            </a:br>
            <a:r>
              <a:rPr kumimoji="0" lang="en-US"/>
              <a:t>Section Title</a:t>
            </a:r>
            <a:endParaRPr lang="en-US"/>
          </a:p>
        </p:txBody>
      </p:sp>
      <p:sp>
        <p:nvSpPr>
          <p:cNvPr id="3" name="Text Placeholder 2"/>
          <p:cNvSpPr>
            <a:spLocks noGrp="1"/>
          </p:cNvSpPr>
          <p:nvPr>
            <p:ph type="body" idx="1" hasCustomPrompt="1"/>
          </p:nvPr>
        </p:nvSpPr>
        <p:spPr>
          <a:xfrm>
            <a:off x="1371600" y="3737690"/>
            <a:ext cx="6400800" cy="320040"/>
          </a:xfrm>
        </p:spPr>
        <p:txBody>
          <a:bodyPr anchor="t">
            <a:noAutofit/>
          </a:bodyPr>
          <a:lstStyle>
            <a:lvl1pPr marL="0" indent="0" algn="r">
              <a:lnSpc>
                <a:spcPts val="2200"/>
              </a:lnSpc>
              <a:buNone/>
              <a:defRPr sz="1800" b="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Presenter(s)</a:t>
            </a:r>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ub_green backgroun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3"/>
          <a:stretch>
            <a:fillRect/>
          </a:stretch>
        </p:blipFill>
        <p:spPr>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EPC2011_title.png"/>
          <p:cNvPicPr>
            <a:picLocks noChangeAspect="1"/>
          </p:cNvPicPr>
          <p:nvPr userDrawn="1"/>
        </p:nvPicPr>
        <p:blipFill>
          <a:blip r:embed="rId2"/>
          <a:stretch>
            <a:fillRect/>
          </a:stretch>
        </p:blipFill>
        <p:spPr>
          <a:xfrm>
            <a:off x="0" y="0"/>
            <a:ext cx="9143999" cy="6857998"/>
          </a:xfrm>
          <a:prstGeom prst="rect">
            <a:avLst/>
          </a:prstGeom>
        </p:spPr>
      </p:pic>
      <p:sp>
        <p:nvSpPr>
          <p:cNvPr id="2" name="Title 1"/>
          <p:cNvSpPr>
            <a:spLocks noGrp="1"/>
          </p:cNvSpPr>
          <p:nvPr>
            <p:ph type="ctrTitle" hasCustomPrompt="1"/>
          </p:nvPr>
        </p:nvSpPr>
        <p:spPr>
          <a:xfrm>
            <a:off x="927100" y="1117600"/>
            <a:ext cx="7302500" cy="961136"/>
          </a:xfrm>
        </p:spPr>
        <p:txBody>
          <a:bodyPr rIns="0" anchor="b">
            <a:noAutofit/>
          </a:bodyPr>
          <a:lstStyle>
            <a:lvl1pPr algn="l">
              <a:defRPr sz="30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927100" y="2203622"/>
            <a:ext cx="7302500" cy="437977"/>
          </a:xfrm>
        </p:spPr>
        <p:txBody>
          <a:bodyPr>
            <a:noAutofit/>
          </a:bodyPr>
          <a:lstStyle>
            <a:lvl1pPr marL="0" indent="0" algn="l">
              <a:buNone/>
              <a:defRPr b="0">
                <a:solidFill>
                  <a:schemeClr val="tx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of </a:t>
            </a:r>
            <a:r>
              <a:rPr lang="en-US" dirty="0" err="1" smtClean="0"/>
              <a:t>Presenter(s</a:t>
            </a:r>
            <a:r>
              <a:rPr lang="en-US" dirty="0" smtClean="0"/>
              <a:t>)</a:t>
            </a:r>
            <a:endParaRPr lang="en-US" dirty="0"/>
          </a:p>
        </p:txBody>
      </p:sp>
      <p:pic>
        <p:nvPicPr>
          <p:cNvPr id="4" name="Picture 3" descr="esri logo_ppt_520px.png"/>
          <p:cNvPicPr>
            <a:picLocks noChangeAspect="1"/>
          </p:cNvPicPr>
          <p:nvPr/>
        </p:nvPicPr>
        <p:blipFill>
          <a:blip r:embed="rId3" cstate="print"/>
          <a:srcRect r="2655" b="10029"/>
          <a:stretch>
            <a:fillRect/>
          </a:stretch>
        </p:blipFill>
        <p:spPr bwMode="ltGray">
          <a:xfrm>
            <a:off x="6000750" y="5222826"/>
            <a:ext cx="3143250" cy="1635174"/>
          </a:xfrm>
          <a:prstGeom prst="rect">
            <a:avLst/>
          </a:prstGeom>
        </p:spPr>
      </p:pic>
    </p:spTree>
    <p:extLst>
      <p:ext uri="{BB962C8B-B14F-4D97-AF65-F5344CB8AC3E}">
        <p14:creationId xmlns:p14="http://schemas.microsoft.com/office/powerpoint/2010/main" val="2111771640"/>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header-banner.png"/>
          <p:cNvPicPr>
            <a:picLocks noChangeAspect="1"/>
          </p:cNvPicPr>
          <p:nvPr/>
        </p:nvPicPr>
        <p:blipFill>
          <a:blip r:embed="rId2" cstate="print"/>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nchor="t"/>
          <a:lstStyle/>
          <a:p>
            <a:r>
              <a:rPr lang="en-US" smtClean="0"/>
              <a:t>Click to edit Master title style</a:t>
            </a:r>
            <a:endParaRPr lang="en-US"/>
          </a:p>
        </p:txBody>
      </p:sp>
      <p:sp>
        <p:nvSpPr>
          <p:cNvPr id="3" name="Content Placeholder 2"/>
          <p:cNvSpPr>
            <a:spLocks noGrp="1"/>
          </p:cNvSpPr>
          <p:nvPr>
            <p:ph idx="1"/>
          </p:nvPr>
        </p:nvSpPr>
        <p:spPr>
          <a:xfrm>
            <a:off x="1257300" y="1947672"/>
            <a:ext cx="6629400" cy="3429000"/>
          </a:xfrm>
        </p:spPr>
        <p:txBody>
          <a:bodyPr/>
          <a:lstStyle>
            <a:lvl5pPr>
              <a:lnSpc>
                <a:spcPts val="18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00174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8680783"/>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55064598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2550026677"/>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270990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54551204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159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nchor="t"/>
          <a:lstStyle/>
          <a:p>
            <a:r>
              <a:rPr lang="en-US" smtClean="0"/>
              <a:t>Click to edit Master title style</a:t>
            </a:r>
            <a:endParaRPr lang="en-US"/>
          </a:p>
        </p:txBody>
      </p:sp>
      <p:sp>
        <p:nvSpPr>
          <p:cNvPr id="3" name="Content Placeholder 2"/>
          <p:cNvSpPr>
            <a:spLocks noGrp="1"/>
          </p:cNvSpPr>
          <p:nvPr>
            <p:ph idx="1"/>
          </p:nvPr>
        </p:nvSpPr>
        <p:spPr>
          <a:xfrm>
            <a:off x="1257300" y="1947672"/>
            <a:ext cx="6629400" cy="3429000"/>
          </a:xfrm>
        </p:spPr>
        <p:txBody>
          <a:bodyPr/>
          <a:lstStyle>
            <a:lvl5pPr>
              <a:lnSpc>
                <a:spcPts val="18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3" name="Picture 2" descr="13634221copy_demo_bg.png"/>
          <p:cNvPicPr>
            <a:picLocks noChangeAspect="1"/>
          </p:cNvPicPr>
          <p:nvPr/>
        </p:nvPicPr>
        <p:blipFill>
          <a:blip r:embed="rId2" cstate="print"/>
          <a:stretch>
            <a:fillRect/>
          </a:stretch>
        </p:blipFill>
        <p:spPr>
          <a:xfrm>
            <a:off x="0" y="0"/>
            <a:ext cx="9144000" cy="6858000"/>
          </a:xfrm>
          <a:prstGeom prst="rect">
            <a:avLst/>
          </a:prstGeom>
        </p:spPr>
      </p:pic>
      <p:pic>
        <p:nvPicPr>
          <p:cNvPr id="4" name="Picture 3" descr="header-banner.png"/>
          <p:cNvPicPr>
            <a:picLocks/>
          </p:cNvPicPr>
          <p:nvPr/>
        </p:nvPicPr>
        <p:blipFill>
          <a:blip r:embed="rId3" cstate="print"/>
          <a:srcRect r="15741"/>
          <a:stretch>
            <a:fillRect/>
          </a:stretch>
        </p:blipFill>
        <p:spPr bwMode="hidden">
          <a:xfrm>
            <a:off x="2723441" y="1919126"/>
            <a:ext cx="6420559" cy="502920"/>
          </a:xfrm>
          <a:prstGeom prst="rect">
            <a:avLst/>
          </a:prstGeom>
        </p:spPr>
      </p:pic>
      <p:sp>
        <p:nvSpPr>
          <p:cNvPr id="5" name="Text Placeholder 2"/>
          <p:cNvSpPr>
            <a:spLocks noGrp="1"/>
          </p:cNvSpPr>
          <p:nvPr>
            <p:ph type="body" idx="1" hasCustomPrompt="1"/>
          </p:nvPr>
        </p:nvSpPr>
        <p:spPr>
          <a:xfrm>
            <a:off x="3200400" y="2428259"/>
            <a:ext cx="5029200" cy="292608"/>
          </a:xfrm>
        </p:spPr>
        <p:txBody>
          <a:bodyPr anchor="t">
            <a:noAutofit/>
          </a:bodyPr>
          <a:lstStyle>
            <a:lvl1pPr marL="0" indent="0" algn="r">
              <a:lnSpc>
                <a:spcPts val="2000"/>
              </a:lnSpc>
              <a:spcBef>
                <a:spcPts val="0"/>
              </a:spcBef>
              <a:buNone/>
              <a:defRPr sz="16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Presenter(s)</a:t>
            </a:r>
          </a:p>
        </p:txBody>
      </p:sp>
      <p:grpSp>
        <p:nvGrpSpPr>
          <p:cNvPr id="6" name="Group 20"/>
          <p:cNvGrpSpPr/>
          <p:nvPr/>
        </p:nvGrpSpPr>
        <p:grpSpPr>
          <a:xfrm>
            <a:off x="437931" y="695202"/>
            <a:ext cx="5931335" cy="5870448"/>
            <a:chOff x="437931" y="695202"/>
            <a:chExt cx="5931335" cy="5870448"/>
          </a:xfrm>
        </p:grpSpPr>
        <p:cxnSp>
          <p:nvCxnSpPr>
            <p:cNvPr id="7" name="Straight Connector 6"/>
            <p:cNvCxnSpPr/>
            <p:nvPr userDrawn="1"/>
          </p:nvCxnSpPr>
          <p:spPr bwMode="auto">
            <a:xfrm>
              <a:off x="914400" y="695202"/>
              <a:ext cx="0" cy="5870448"/>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8" name="Straight Connector 7"/>
            <p:cNvCxnSpPr/>
            <p:nvPr userDrawn="1"/>
          </p:nvCxnSpPr>
          <p:spPr bwMode="auto">
            <a:xfrm rot="10800000">
              <a:off x="437932" y="5636448"/>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9" name="Straight Connector 8"/>
            <p:cNvCxnSpPr/>
            <p:nvPr userDrawn="1"/>
          </p:nvCxnSpPr>
          <p:spPr bwMode="auto">
            <a:xfrm rot="10800000">
              <a:off x="437932" y="4397869"/>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0" name="Straight Connector 9"/>
            <p:cNvCxnSpPr/>
            <p:nvPr userDrawn="1"/>
          </p:nvCxnSpPr>
          <p:spPr bwMode="auto">
            <a:xfrm rot="10800000" flipV="1">
              <a:off x="437931" y="3159290"/>
              <a:ext cx="4002190" cy="1"/>
            </a:xfrm>
            <a:prstGeom prst="line">
              <a:avLst/>
            </a:prstGeom>
            <a:gradFill rotWithShape="0">
              <a:gsLst>
                <a:gs pos="0">
                  <a:srgbClr val="014687"/>
                </a:gs>
                <a:gs pos="100000">
                  <a:srgbClr val="3393C2"/>
                </a:gs>
              </a:gsLst>
              <a:lin ang="2700000" scaled="1"/>
            </a:gradFill>
            <a:ln w="12700" cap="flat" cmpd="sng" algn="ctr">
              <a:gradFill flip="none" rotWithShape="1">
                <a:gsLst>
                  <a:gs pos="80000">
                    <a:srgbClr val="5AC3FA"/>
                  </a:gs>
                  <a:gs pos="0">
                    <a:srgbClr val="FFFFFF">
                      <a:alpha val="0"/>
                    </a:srgbClr>
                  </a:gs>
                  <a:gs pos="100000">
                    <a:srgbClr val="5AC3FA">
                      <a:alpha val="0"/>
                    </a:srgbClr>
                  </a:gs>
                  <a:gs pos="20000">
                    <a:srgbClr val="5AC3FA"/>
                  </a:gs>
                </a:gsLst>
                <a:lin ang="10800000" scaled="0"/>
                <a:tileRect/>
              </a:gradFill>
              <a:prstDash val="solid"/>
              <a:round/>
              <a:headEnd type="none" w="med" len="med"/>
              <a:tailEnd type="none" w="med" len="med"/>
            </a:ln>
            <a:effectLst/>
          </p:spPr>
        </p:cxnSp>
        <p:cxnSp>
          <p:nvCxnSpPr>
            <p:cNvPr id="11" name="Straight Connector 10"/>
            <p:cNvCxnSpPr/>
            <p:nvPr userDrawn="1"/>
          </p:nvCxnSpPr>
          <p:spPr bwMode="auto">
            <a:xfrm rot="10800000">
              <a:off x="437935" y="1920709"/>
              <a:ext cx="2542147" cy="1588"/>
            </a:xfrm>
            <a:prstGeom prst="line">
              <a:avLst/>
            </a:prstGeom>
            <a:gradFill rotWithShape="0">
              <a:gsLst>
                <a:gs pos="0">
                  <a:srgbClr val="014687"/>
                </a:gs>
                <a:gs pos="100000">
                  <a:srgbClr val="3393C2"/>
                </a:gs>
              </a:gsLst>
              <a:lin ang="2700000" scaled="1"/>
            </a:gradFill>
            <a:ln w="12700" cap="flat" cmpd="sng" algn="ctr">
              <a:gradFill flip="none" rotWithShape="1">
                <a:gsLst>
                  <a:gs pos="50000">
                    <a:srgbClr val="5AC3FA"/>
                  </a:gs>
                  <a:gs pos="0">
                    <a:srgbClr val="FFFFFF">
                      <a:alpha val="0"/>
                    </a:srgbClr>
                  </a:gs>
                  <a:gs pos="100000">
                    <a:srgbClr val="5AC3FA">
                      <a:alpha val="0"/>
                    </a:srgbClr>
                  </a:gs>
                </a:gsLst>
                <a:lin ang="10800000" scaled="0"/>
                <a:tileRect/>
              </a:gradFill>
              <a:prstDash val="solid"/>
              <a:round/>
              <a:headEnd type="none" w="med" len="med"/>
              <a:tailEnd type="none" w="med" len="med"/>
            </a:ln>
            <a:effectLst/>
          </p:spPr>
        </p:cxnSp>
        <p:cxnSp>
          <p:nvCxnSpPr>
            <p:cNvPr id="12" name="Straight Connector 11"/>
            <p:cNvCxnSpPr/>
            <p:nvPr userDrawn="1"/>
          </p:nvCxnSpPr>
          <p:spPr bwMode="auto">
            <a:xfrm>
              <a:off x="2438664" y="1307850"/>
              <a:ext cx="0" cy="52578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3" name="Straight Connector 12"/>
            <p:cNvCxnSpPr/>
            <p:nvPr userDrawn="1"/>
          </p:nvCxnSpPr>
          <p:spPr bwMode="auto">
            <a:xfrm>
              <a:off x="3962928" y="2679450"/>
              <a:ext cx="0" cy="38862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4" name="Straight Connector 13"/>
            <p:cNvCxnSpPr/>
            <p:nvPr userDrawn="1"/>
          </p:nvCxnSpPr>
          <p:spPr bwMode="auto">
            <a:xfrm>
              <a:off x="5487192" y="3749298"/>
              <a:ext cx="0" cy="2816352"/>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grpSp>
      <p:sp>
        <p:nvSpPr>
          <p:cNvPr id="2" name="Title 1"/>
          <p:cNvSpPr>
            <a:spLocks noGrp="1"/>
          </p:cNvSpPr>
          <p:nvPr>
            <p:ph type="title" hasCustomPrompt="1"/>
          </p:nvPr>
        </p:nvSpPr>
        <p:spPr>
          <a:xfrm>
            <a:off x="3200400" y="1911774"/>
            <a:ext cx="50292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spTree>
    <p:extLst>
      <p:ext uri="{BB962C8B-B14F-4D97-AF65-F5344CB8AC3E}">
        <p14:creationId xmlns:p14="http://schemas.microsoft.com/office/powerpoint/2010/main" val="237862266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Tree>
    <p:extLst>
      <p:ext uri="{BB962C8B-B14F-4D97-AF65-F5344CB8AC3E}">
        <p14:creationId xmlns:p14="http://schemas.microsoft.com/office/powerpoint/2010/main" val="36111316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rcGIS_Title, Sub, Content and Taglline">
    <p:spTree>
      <p:nvGrpSpPr>
        <p:cNvPr id="1" name=""/>
        <p:cNvGrpSpPr/>
        <p:nvPr/>
      </p:nvGrpSpPr>
      <p:grpSpPr>
        <a:xfrm>
          <a:off x="0" y="0"/>
          <a:ext cx="0" cy="0"/>
          <a:chOff x="0" y="0"/>
          <a:chExt cx="0" cy="0"/>
        </a:xfrm>
      </p:grpSpPr>
      <p:pic>
        <p:nvPicPr>
          <p:cNvPr id="11" name="Picture 10" descr="Titlepage_ArcGIS10map.png"/>
          <p:cNvPicPr>
            <a:picLocks noChangeAspect="1"/>
          </p:cNvPicPr>
          <p:nvPr/>
        </p:nvPicPr>
        <p:blipFill>
          <a:blip r:embed="rId2" cstate="print">
            <a:alphaModFix amt="80000"/>
          </a:blip>
          <a:srcRect/>
          <a:stretch>
            <a:fillRect/>
          </a:stretch>
        </p:blipFill>
        <p:spPr>
          <a:xfrm>
            <a:off x="0" y="283"/>
            <a:ext cx="8622628" cy="6857433"/>
          </a:xfrm>
          <a:prstGeom prst="rect">
            <a:avLst/>
          </a:prstGeom>
        </p:spPr>
      </p:pic>
      <p:pic>
        <p:nvPicPr>
          <p:cNvPr id="6" name="Picture 5" descr="header-banner.png"/>
          <p:cNvPicPr>
            <a:picLocks noChangeAspect="1"/>
          </p:cNvPicPr>
          <p:nvPr/>
        </p:nvPicPr>
        <p:blipFill>
          <a:blip r:embed="rId3" cstate="print"/>
          <a:stretch>
            <a:fillRect/>
          </a:stretch>
        </p:blipFill>
        <p:spPr>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73829353"/>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5923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spc="0" baseline="0">
                <a:solidFill>
                  <a:schemeClr val="accent5">
                    <a:alpha val="90000"/>
                  </a:schemeClr>
                </a:solidFill>
              </a:defRPr>
            </a:lvl1pPr>
          </a:lstStyle>
          <a:p>
            <a:pPr lvl="0"/>
            <a:r>
              <a:rPr lang="en-US"/>
              <a:t>Click to Edit Subtitle (better to avoid using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lnSpc>
                <a:spcPts val="2000"/>
              </a:lnSpc>
              <a:spcBef>
                <a:spcPts val="0"/>
              </a:spcBef>
              <a:spcAft>
                <a:spcPts val="0"/>
              </a:spcAft>
              <a:buFontTx/>
              <a:buNone/>
              <a:defRPr sz="1400" b="0" i="1" baseline="0">
                <a:solidFill>
                  <a:schemeClr val="accent5">
                    <a:alpha val="90000"/>
                  </a:schemeClr>
                </a:solidFill>
                <a:latin typeface="Arial"/>
                <a:cs typeface="Arial"/>
              </a:defRPr>
            </a:lvl1pPr>
          </a:lstStyle>
          <a:p>
            <a:pPr lvl="0"/>
            <a:r>
              <a:rPr lang="en-US"/>
              <a:t> Click to Edit Tagline</a:t>
            </a:r>
          </a:p>
        </p:txBody>
      </p:sp>
      <p:sp>
        <p:nvSpPr>
          <p:cNvPr id="8" name="Text Placeholder 7"/>
          <p:cNvSpPr>
            <a:spLocks noGrp="1"/>
          </p:cNvSpPr>
          <p:nvPr>
            <p:ph type="body" sz="quarter" idx="14" hasCustomPrompt="1"/>
          </p:nvPr>
        </p:nvSpPr>
        <p:spPr>
          <a:xfrm>
            <a:off x="1270000" y="1947672"/>
            <a:ext cx="6611112" cy="3429000"/>
          </a:xfrm>
        </p:spPr>
        <p:txBody>
          <a:bodyPr lIns="0" tIns="0" rIns="0" bIns="0"/>
          <a:lstStyle>
            <a:lvl1pPr>
              <a:lnSpc>
                <a:spcPts val="2400"/>
              </a:lnSpc>
              <a:buClr>
                <a:schemeClr val="accent3"/>
              </a:buClr>
              <a:defRPr sz="2000" spc="0"/>
            </a:lvl1pPr>
            <a:lvl2pPr>
              <a:lnSpc>
                <a:spcPts val="2200"/>
              </a:lnSpc>
              <a:buClr>
                <a:schemeClr val="accent3"/>
              </a:buClr>
              <a:defRPr sz="1800" spc="0"/>
            </a:lvl2pPr>
            <a:lvl3pPr>
              <a:lnSpc>
                <a:spcPts val="2000"/>
              </a:lnSpc>
              <a:spcBef>
                <a:spcPts val="0"/>
              </a:spcBef>
              <a:spcAft>
                <a:spcPts val="600"/>
              </a:spcAft>
              <a:buClr>
                <a:schemeClr val="accent3"/>
              </a:buClr>
              <a:defRPr sz="1600" spc="0"/>
            </a:lvl3pPr>
            <a:lvl4pPr>
              <a:defRPr/>
            </a:lvl4pPr>
            <a:lvl5pPr>
              <a:defRPr/>
            </a:lvl5pPr>
            <a:lvl6pPr>
              <a:defRPr/>
            </a:lvl6pPr>
            <a:lvl7pPr>
              <a:defRPr/>
            </a:lvl7pPr>
            <a:lvl8pPr>
              <a:defRPr/>
            </a:lvl8pPr>
            <a:lvl9pPr>
              <a:defRPr/>
            </a:lvl9pPr>
          </a:lstStyle>
          <a:p>
            <a:pPr lvl="0"/>
            <a:r>
              <a:rPr lang="en-US" smtClean="0"/>
              <a:t>Click to edit text</a:t>
            </a:r>
          </a:p>
          <a:p>
            <a:pPr lvl="1"/>
            <a:r>
              <a:rPr lang="en-US" smtClean="0"/>
              <a:t>Second level</a:t>
            </a:r>
          </a:p>
          <a:p>
            <a:pPr lvl="2"/>
            <a:r>
              <a:rPr lang="en-US" smtClean="0"/>
              <a:t>Third level</a:t>
            </a:r>
          </a:p>
        </p:txBody>
      </p:sp>
    </p:spTree>
    <p:extLst>
      <p:ext uri="{BB962C8B-B14F-4D97-AF65-F5344CB8AC3E}">
        <p14:creationId xmlns:p14="http://schemas.microsoft.com/office/powerpoint/2010/main" val="327886601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only_gree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descr="header-banner.png"/>
          <p:cNvPicPr>
            <a:picLocks noChangeAspect="1"/>
          </p:cNvPicPr>
          <p:nvPr/>
        </p:nvPicPr>
        <p:blipFill>
          <a:blip r:embed="rId3"/>
          <a:srcRect/>
          <a:stretch>
            <a:fillRect/>
          </a:stretch>
        </p:blipFill>
        <p:spPr bwMode="auto">
          <a:xfrm>
            <a:off x="0" y="685800"/>
            <a:ext cx="9144000" cy="536575"/>
          </a:xfrm>
          <a:prstGeom prst="rect">
            <a:avLst/>
          </a:prstGeom>
          <a:noFill/>
          <a:ln w="9525">
            <a:noFill/>
            <a:miter lim="800000"/>
            <a:headEnd/>
            <a:tailEnd/>
          </a:ln>
        </p:spPr>
      </p:pic>
      <p:sp>
        <p:nvSpPr>
          <p:cNvPr id="2" name="Title 1"/>
          <p:cNvSpPr>
            <a:spLocks noGrp="1"/>
          </p:cNvSpPr>
          <p:nvPr>
            <p:ph type="title"/>
          </p:nvPr>
        </p:nvSpPr>
        <p:spPr>
          <a:xfrm>
            <a:off x="914400" y="723900"/>
            <a:ext cx="7315200" cy="482600"/>
          </a:xfrm>
        </p:spPr>
        <p:txBody>
          <a:bodyPr/>
          <a:lstStyle/>
          <a:p>
            <a:r>
              <a:rPr lang="en-US" smtClean="0"/>
              <a:t>Click to edit Master title style</a:t>
            </a:r>
            <a:endParaRPr lang="en-US"/>
          </a:p>
        </p:txBody>
      </p:sp>
    </p:spTree>
    <p:extLst>
      <p:ext uri="{BB962C8B-B14F-4D97-AF65-F5344CB8AC3E}">
        <p14:creationId xmlns:p14="http://schemas.microsoft.com/office/powerpoint/2010/main" val="54297234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lvl1pPr>
              <a:defRPr sz="2400"/>
            </a:lvl1p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marR="0" indent="0" algn="l" defTabSz="914400" rtl="0" eaLnBrk="0" fontAlgn="base" latinLnBrk="0" hangingPunct="0">
              <a:lnSpc>
                <a:spcPts val="2400"/>
              </a:lnSpc>
              <a:spcBef>
                <a:spcPts val="300"/>
              </a:spcBef>
              <a:spcAft>
                <a:spcPts val="600"/>
              </a:spcAft>
              <a:buClr>
                <a:schemeClr val="accent3"/>
              </a:buClr>
              <a:buSzPct val="80000"/>
              <a:buFontTx/>
              <a:buNone/>
              <a:tabLst/>
              <a:defRPr sz="1600" b="1">
                <a:solidFill>
                  <a:srgbClr val="FFFF96"/>
                </a:solidFill>
              </a:defRPr>
            </a:lvl1pPr>
          </a:lstStyle>
          <a:p>
            <a:pPr marL="0" marR="0" lvl="0" indent="0" algn="l" defTabSz="914400" rtl="0" eaLnBrk="0" fontAlgn="base" latinLnBrk="0" hangingPunct="0">
              <a:lnSpc>
                <a:spcPts val="2400"/>
              </a:lnSpc>
              <a:spcBef>
                <a:spcPts val="300"/>
              </a:spcBef>
              <a:spcAft>
                <a:spcPts val="600"/>
              </a:spcAft>
              <a:buClr>
                <a:schemeClr val="accent3"/>
              </a:buClr>
              <a:buSzPct val="80000"/>
              <a:buFontTx/>
              <a:buNone/>
              <a:tabLst/>
              <a:defRPr/>
            </a:pPr>
            <a:r>
              <a:rPr lang="en-US"/>
              <a:t>Click to Edit Subtitle (better to avoid using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lnSpc>
                <a:spcPts val="2000"/>
              </a:lnSpc>
              <a:spcBef>
                <a:spcPts val="0"/>
              </a:spcBef>
              <a:spcAft>
                <a:spcPts val="0"/>
              </a:spcAft>
              <a:buFontTx/>
              <a:buNone/>
              <a:defRPr lang="en-US" sz="1400" b="0" i="1" spc="0" baseline="0">
                <a:solidFill>
                  <a:schemeClr val="accent5">
                    <a:alpha val="90000"/>
                  </a:schemeClr>
                </a:solidFill>
                <a:effectLst/>
                <a:latin typeface="Arial"/>
                <a:ea typeface="+mn-ea"/>
                <a:cs typeface="Arial"/>
              </a:defRPr>
            </a:lvl1pPr>
          </a:lstStyle>
          <a:p>
            <a:pPr marL="0" lvl="0" indent="0" algn="r" rtl="0" eaLnBrk="0" fontAlgn="base" hangingPunct="0">
              <a:lnSpc>
                <a:spcPts val="1800"/>
              </a:lnSpc>
              <a:spcBef>
                <a:spcPts val="300"/>
              </a:spcBef>
              <a:spcAft>
                <a:spcPts val="0"/>
              </a:spcAft>
              <a:buClr>
                <a:schemeClr val="accent3"/>
              </a:buClr>
              <a:buSzPct val="80000"/>
              <a:buFontTx/>
              <a:buNone/>
            </a:pPr>
            <a:r>
              <a:rPr lang="en-US"/>
              <a:t> Click to Edit Tagline</a:t>
            </a:r>
          </a:p>
        </p:txBody>
      </p:sp>
    </p:spTree>
    <p:extLst>
      <p:ext uri="{BB962C8B-B14F-4D97-AF65-F5344CB8AC3E}">
        <p14:creationId xmlns:p14="http://schemas.microsoft.com/office/powerpoint/2010/main" val="278508738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lvl1pPr>
              <a:defRPr sz="2400"/>
            </a:lvl1pPr>
          </a:lstStyle>
          <a:p>
            <a:r>
              <a:rPr lang="en-US" smtClean="0"/>
              <a:t>Click to Edit Title</a:t>
            </a:r>
            <a:endParaRPr lang="en-US"/>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lnSpc>
                <a:spcPts val="2000"/>
              </a:lnSpc>
              <a:spcBef>
                <a:spcPts val="0"/>
              </a:spcBef>
              <a:spcAft>
                <a:spcPts val="0"/>
              </a:spcAft>
              <a:buFontTx/>
              <a:buNone/>
              <a:defRPr lang="en-US" sz="1400" b="0" i="1" spc="0" baseline="0">
                <a:solidFill>
                  <a:schemeClr val="accent5">
                    <a:alpha val="90000"/>
                  </a:schemeClr>
                </a:solidFill>
                <a:effectLst/>
                <a:latin typeface="Arial"/>
                <a:ea typeface="+mn-ea"/>
                <a:cs typeface="Arial"/>
              </a:defRPr>
            </a:lvl1pPr>
          </a:lstStyle>
          <a:p>
            <a:pPr marL="0" lvl="0" indent="0" algn="r" rtl="0" eaLnBrk="0" fontAlgn="base" hangingPunct="0">
              <a:lnSpc>
                <a:spcPts val="1800"/>
              </a:lnSpc>
              <a:spcBef>
                <a:spcPts val="300"/>
              </a:spcBef>
              <a:spcAft>
                <a:spcPts val="0"/>
              </a:spcAft>
              <a:buClr>
                <a:schemeClr val="accent3"/>
              </a:buClr>
              <a:buSzPct val="80000"/>
              <a:buFontTx/>
              <a:buNone/>
            </a:pPr>
            <a:r>
              <a:rPr lang="en-US"/>
              <a:t> Click to Edit Tagline</a:t>
            </a:r>
          </a:p>
        </p:txBody>
      </p:sp>
    </p:spTree>
    <p:extLst>
      <p:ext uri="{BB962C8B-B14F-4D97-AF65-F5344CB8AC3E}">
        <p14:creationId xmlns:p14="http://schemas.microsoft.com/office/powerpoint/2010/main" val="40908703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3"/>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Tree>
    <p:extLst>
      <p:ext uri="{BB962C8B-B14F-4D97-AF65-F5344CB8AC3E}">
        <p14:creationId xmlns:p14="http://schemas.microsoft.com/office/powerpoint/2010/main" val="410386324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spc="0" baseline="0">
                <a:solidFill>
                  <a:schemeClr val="accent5">
                    <a:alpha val="90000"/>
                  </a:schemeClr>
                </a:solidFill>
              </a:defRPr>
            </a:lvl1pPr>
          </a:lstStyle>
          <a:p>
            <a:pPr lvl="0"/>
            <a:r>
              <a:rPr lang="en-US"/>
              <a:t>Click to Edit Subtitle (better to avoid using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lnSpc>
                <a:spcPts val="2000"/>
              </a:lnSpc>
              <a:spcBef>
                <a:spcPts val="0"/>
              </a:spcBef>
              <a:spcAft>
                <a:spcPts val="0"/>
              </a:spcAft>
              <a:buFontTx/>
              <a:buNone/>
              <a:defRPr sz="1400" b="0" i="1" baseline="0">
                <a:solidFill>
                  <a:schemeClr val="accent5">
                    <a:alpha val="90000"/>
                  </a:schemeClr>
                </a:solidFill>
                <a:latin typeface="Arial"/>
                <a:cs typeface="Arial"/>
              </a:defRPr>
            </a:lvl1pPr>
          </a:lstStyle>
          <a:p>
            <a:pPr lvl="0"/>
            <a:r>
              <a:rPr lang="en-US"/>
              <a:t> Click to Edit Tagline</a:t>
            </a:r>
          </a:p>
        </p:txBody>
      </p:sp>
      <p:sp>
        <p:nvSpPr>
          <p:cNvPr id="8" name="Text Placeholder 7"/>
          <p:cNvSpPr>
            <a:spLocks noGrp="1"/>
          </p:cNvSpPr>
          <p:nvPr>
            <p:ph type="body" sz="quarter" idx="14" hasCustomPrompt="1"/>
          </p:nvPr>
        </p:nvSpPr>
        <p:spPr>
          <a:xfrm>
            <a:off x="1270000" y="1947672"/>
            <a:ext cx="6611112" cy="3429000"/>
          </a:xfrm>
        </p:spPr>
        <p:txBody>
          <a:bodyPr lIns="0" tIns="0" rIns="0" bIns="0"/>
          <a:lstStyle>
            <a:lvl1pPr>
              <a:lnSpc>
                <a:spcPts val="2400"/>
              </a:lnSpc>
              <a:buClr>
                <a:schemeClr val="accent3"/>
              </a:buClr>
              <a:defRPr sz="2000" spc="0"/>
            </a:lvl1pPr>
            <a:lvl2pPr>
              <a:lnSpc>
                <a:spcPts val="2200"/>
              </a:lnSpc>
              <a:buClr>
                <a:schemeClr val="accent3"/>
              </a:buClr>
              <a:defRPr sz="1800" spc="0"/>
            </a:lvl2pPr>
            <a:lvl3pPr>
              <a:lnSpc>
                <a:spcPts val="2000"/>
              </a:lnSpc>
              <a:spcBef>
                <a:spcPts val="0"/>
              </a:spcBef>
              <a:spcAft>
                <a:spcPts val="600"/>
              </a:spcAft>
              <a:buClr>
                <a:schemeClr val="accent3"/>
              </a:buClr>
              <a:defRPr sz="1600" spc="0"/>
            </a:lvl3pPr>
            <a:lvl4pPr>
              <a:defRPr/>
            </a:lvl4pPr>
            <a:lvl5pPr>
              <a:defRPr/>
            </a:lvl5pPr>
            <a:lvl6pPr>
              <a:defRPr/>
            </a:lvl6pPr>
            <a:lvl7pPr>
              <a:defRPr/>
            </a:lvl7pPr>
            <a:lvl8pPr>
              <a:defRPr/>
            </a:lvl8pPr>
            <a:lvl9pPr>
              <a:defRPr/>
            </a:lvl9pPr>
          </a:lstStyle>
          <a:p>
            <a:pPr lvl="0"/>
            <a:r>
              <a:rPr lang="en-US" smtClean="0"/>
              <a:t>Click to edit text</a:t>
            </a:r>
          </a:p>
          <a:p>
            <a:pPr lvl="1"/>
            <a:r>
              <a:rPr lang="en-US" smtClean="0"/>
              <a:t>Second level</a:t>
            </a:r>
          </a:p>
          <a:p>
            <a:pPr lvl="2"/>
            <a:r>
              <a:rPr lang="en-US" smtClean="0"/>
              <a:t>Third level</a:t>
            </a:r>
          </a:p>
        </p:txBody>
      </p:sp>
    </p:spTree>
    <p:extLst>
      <p:ext uri="{BB962C8B-B14F-4D97-AF65-F5344CB8AC3E}">
        <p14:creationId xmlns:p14="http://schemas.microsoft.com/office/powerpoint/2010/main" val="2311182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spc="0" baseline="0">
                <a:solidFill>
                  <a:schemeClr val="accent5">
                    <a:alpha val="90000"/>
                  </a:schemeClr>
                </a:solidFill>
              </a:defRPr>
            </a:lvl1pPr>
          </a:lstStyle>
          <a:p>
            <a:pPr lvl="0"/>
            <a:r>
              <a:rPr lang="en-US"/>
              <a:t>Click to Edit Subtitle (better to avoid using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lnSpc>
                <a:spcPts val="2000"/>
              </a:lnSpc>
              <a:spcBef>
                <a:spcPts val="0"/>
              </a:spcBef>
              <a:spcAft>
                <a:spcPts val="0"/>
              </a:spcAft>
              <a:buFontTx/>
              <a:buNone/>
              <a:defRPr sz="1400" b="0" i="1" baseline="0">
                <a:solidFill>
                  <a:schemeClr val="accent5">
                    <a:alpha val="90000"/>
                  </a:schemeClr>
                </a:solidFill>
                <a:latin typeface="Arial"/>
                <a:cs typeface="Arial"/>
              </a:defRPr>
            </a:lvl1pPr>
          </a:lstStyle>
          <a:p>
            <a:pPr lvl="0"/>
            <a:r>
              <a:rPr lang="en-US"/>
              <a:t> Click to Edit Tagline</a:t>
            </a:r>
          </a:p>
        </p:txBody>
      </p:sp>
      <p:sp>
        <p:nvSpPr>
          <p:cNvPr id="8" name="Text Placeholder 7"/>
          <p:cNvSpPr>
            <a:spLocks noGrp="1"/>
          </p:cNvSpPr>
          <p:nvPr>
            <p:ph type="body" sz="quarter" idx="14" hasCustomPrompt="1"/>
          </p:nvPr>
        </p:nvSpPr>
        <p:spPr>
          <a:xfrm>
            <a:off x="1270000" y="1947672"/>
            <a:ext cx="6611112" cy="3429000"/>
          </a:xfrm>
        </p:spPr>
        <p:txBody>
          <a:bodyPr lIns="0" tIns="0" rIns="0" bIns="0"/>
          <a:lstStyle>
            <a:lvl1pPr>
              <a:lnSpc>
                <a:spcPts val="2400"/>
              </a:lnSpc>
              <a:buClr>
                <a:schemeClr val="accent3"/>
              </a:buClr>
              <a:defRPr sz="2000" spc="0"/>
            </a:lvl1pPr>
            <a:lvl2pPr>
              <a:lnSpc>
                <a:spcPts val="2200"/>
              </a:lnSpc>
              <a:buClr>
                <a:schemeClr val="accent3"/>
              </a:buClr>
              <a:defRPr sz="1800" spc="0"/>
            </a:lvl2pPr>
            <a:lvl3pPr>
              <a:lnSpc>
                <a:spcPts val="2000"/>
              </a:lnSpc>
              <a:spcBef>
                <a:spcPts val="0"/>
              </a:spcBef>
              <a:spcAft>
                <a:spcPts val="600"/>
              </a:spcAft>
              <a:buClr>
                <a:schemeClr val="accent3"/>
              </a:buClr>
              <a:defRPr sz="1600" spc="0"/>
            </a:lvl3pPr>
            <a:lvl4pPr>
              <a:defRPr/>
            </a:lvl4pPr>
            <a:lvl5pPr>
              <a:defRPr/>
            </a:lvl5pPr>
            <a:lvl6pPr>
              <a:defRPr/>
            </a:lvl6pPr>
            <a:lvl7pPr>
              <a:defRPr/>
            </a:lvl7pPr>
            <a:lvl8pPr>
              <a:defRPr/>
            </a:lvl8pPr>
            <a:lvl9pPr>
              <a:defRPr/>
            </a:lvl9pPr>
          </a:lstStyle>
          <a:p>
            <a:pPr lvl="0"/>
            <a:r>
              <a:rPr lang="en-US" smtClean="0"/>
              <a:t>Click to edit text</a:t>
            </a:r>
          </a:p>
          <a:p>
            <a:pPr lvl="1"/>
            <a:r>
              <a:rPr lang="en-US" smtClean="0"/>
              <a:t>Second level</a:t>
            </a:r>
          </a:p>
          <a:p>
            <a:pPr lvl="2"/>
            <a:r>
              <a:rPr lang="en-US" smtClean="0"/>
              <a:t>Third level</a:t>
            </a:r>
          </a:p>
        </p:txBody>
      </p:sp>
    </p:spTree>
    <p:extLst>
      <p:ext uri="{BB962C8B-B14F-4D97-AF65-F5344CB8AC3E}">
        <p14:creationId xmlns:p14="http://schemas.microsoft.com/office/powerpoint/2010/main" val="38032793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5" descr="header-banner.png"/>
          <p:cNvPicPr>
            <a:picLocks noChangeAspect="1"/>
          </p:cNvPicPr>
          <p:nvPr userDrawn="1"/>
        </p:nvPicPr>
        <p:blipFill>
          <a:blip r:embed="rId2"/>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spc="0" baseline="0">
                <a:solidFill>
                  <a:schemeClr val="accent5">
                    <a:alpha val="90000"/>
                  </a:schemeClr>
                </a:solidFill>
              </a:defRPr>
            </a:lvl1pPr>
          </a:lstStyle>
          <a:p>
            <a:pPr lvl="0"/>
            <a:r>
              <a:rPr lang="en-US"/>
              <a:t>Click to Edit Subtitle (better to avoid using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lnSpc>
                <a:spcPts val="2000"/>
              </a:lnSpc>
              <a:spcBef>
                <a:spcPts val="0"/>
              </a:spcBef>
              <a:spcAft>
                <a:spcPts val="0"/>
              </a:spcAft>
              <a:buFontTx/>
              <a:buNone/>
              <a:defRPr sz="1400" b="0" i="1" baseline="0">
                <a:solidFill>
                  <a:schemeClr val="accent5">
                    <a:alpha val="90000"/>
                  </a:schemeClr>
                </a:solidFill>
                <a:latin typeface="Arial"/>
                <a:cs typeface="Arial"/>
              </a:defRPr>
            </a:lvl1pPr>
          </a:lstStyle>
          <a:p>
            <a:pPr lvl="0"/>
            <a:r>
              <a:rPr lang="en-US"/>
              <a:t> Click to Edit Tagline</a:t>
            </a:r>
          </a:p>
        </p:txBody>
      </p:sp>
      <p:sp>
        <p:nvSpPr>
          <p:cNvPr id="8" name="Text Placeholder 7"/>
          <p:cNvSpPr>
            <a:spLocks noGrp="1"/>
          </p:cNvSpPr>
          <p:nvPr>
            <p:ph type="body" sz="quarter" idx="14" hasCustomPrompt="1"/>
          </p:nvPr>
        </p:nvSpPr>
        <p:spPr>
          <a:xfrm>
            <a:off x="1270000" y="1947672"/>
            <a:ext cx="6611112" cy="3429000"/>
          </a:xfrm>
        </p:spPr>
        <p:txBody>
          <a:bodyPr lIns="0" tIns="0" rIns="0" bIns="0"/>
          <a:lstStyle>
            <a:lvl1pPr>
              <a:lnSpc>
                <a:spcPts val="2400"/>
              </a:lnSpc>
              <a:buClr>
                <a:schemeClr val="accent3"/>
              </a:buClr>
              <a:defRPr sz="2000" spc="0"/>
            </a:lvl1pPr>
            <a:lvl2pPr>
              <a:lnSpc>
                <a:spcPts val="2200"/>
              </a:lnSpc>
              <a:buClr>
                <a:schemeClr val="accent3"/>
              </a:buClr>
              <a:defRPr sz="1800" spc="0"/>
            </a:lvl2pPr>
            <a:lvl3pPr>
              <a:lnSpc>
                <a:spcPts val="2000"/>
              </a:lnSpc>
              <a:spcBef>
                <a:spcPts val="0"/>
              </a:spcBef>
              <a:spcAft>
                <a:spcPts val="600"/>
              </a:spcAft>
              <a:buClr>
                <a:schemeClr val="accent3"/>
              </a:buClr>
              <a:defRPr sz="1600" spc="0"/>
            </a:lvl3pPr>
            <a:lvl4pPr>
              <a:defRPr/>
            </a:lvl4pPr>
            <a:lvl5pPr>
              <a:defRPr/>
            </a:lvl5pPr>
            <a:lvl6pPr>
              <a:defRPr/>
            </a:lvl6pPr>
            <a:lvl7pPr>
              <a:defRPr/>
            </a:lvl7pPr>
            <a:lvl8pPr>
              <a:defRPr/>
            </a:lvl8pPr>
            <a:lvl9pPr>
              <a:defRPr/>
            </a:lvl9pPr>
          </a:lstStyle>
          <a:p>
            <a:pPr lvl="0"/>
            <a:r>
              <a:rPr lang="en-US" smtClean="0"/>
              <a:t>Click to edit text</a:t>
            </a:r>
          </a:p>
          <a:p>
            <a:pPr lvl="1"/>
            <a:r>
              <a:rPr lang="en-US" smtClean="0"/>
              <a:t>Second level</a:t>
            </a:r>
          </a:p>
          <a:p>
            <a:pPr lvl="2"/>
            <a:r>
              <a:rPr lang="en-US" smtClean="0"/>
              <a:t>Third level</a:t>
            </a:r>
          </a:p>
        </p:txBody>
      </p:sp>
    </p:spTree>
    <p:extLst>
      <p:ext uri="{BB962C8B-B14F-4D97-AF65-F5344CB8AC3E}">
        <p14:creationId xmlns:p14="http://schemas.microsoft.com/office/powerpoint/2010/main" val="55686920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pic>
        <p:nvPicPr>
          <p:cNvPr id="6" name="Picture 4" descr="header-banner.png"/>
          <p:cNvPicPr>
            <a:picLocks noChangeAspect="1"/>
          </p:cNvPicPr>
          <p:nvPr userDrawn="1"/>
        </p:nvPicPr>
        <p:blipFill>
          <a:blip r:embed="rId2"/>
          <a:srcRect/>
          <a:stretch>
            <a:fillRect/>
          </a:stretch>
        </p:blipFill>
        <p:spPr bwMode="auto">
          <a:xfrm>
            <a:off x="0" y="685800"/>
            <a:ext cx="9144000" cy="536575"/>
          </a:xfrm>
          <a:prstGeom prst="rect">
            <a:avLst/>
          </a:prstGeom>
          <a:noFill/>
          <a:ln w="9525">
            <a:noFill/>
            <a:miter lim="800000"/>
            <a:headEnd/>
            <a:tailEnd/>
          </a:ln>
        </p:spPr>
      </p:pic>
      <p:sp>
        <p:nvSpPr>
          <p:cNvPr id="2" name="Title 1"/>
          <p:cNvSpPr>
            <a:spLocks noGrp="1"/>
          </p:cNvSpPr>
          <p:nvPr>
            <p:ph type="title"/>
          </p:nvPr>
        </p:nvSpPr>
        <p:spPr>
          <a:xfrm>
            <a:off x="914400" y="723900"/>
            <a:ext cx="7315200" cy="482600"/>
          </a:xfrm>
        </p:spPr>
        <p:txBody>
          <a:bodyPr/>
          <a:lstStyle/>
          <a:p>
            <a:r>
              <a:rPr lang="en-US" smtClean="0"/>
              <a:t>Click to edit Master title style</a:t>
            </a:r>
            <a:endParaRPr lang="en-US"/>
          </a:p>
        </p:txBody>
      </p:sp>
      <p:sp>
        <p:nvSpPr>
          <p:cNvPr id="10" name="Text Placeholder 9"/>
          <p:cNvSpPr>
            <a:spLocks noGrp="1"/>
          </p:cNvSpPr>
          <p:nvPr>
            <p:ph type="body" sz="quarter" idx="12"/>
          </p:nvPr>
        </p:nvSpPr>
        <p:spPr>
          <a:xfrm>
            <a:off x="914400" y="1224541"/>
            <a:ext cx="7315200" cy="342900"/>
          </a:xfrm>
        </p:spPr>
        <p:txBody>
          <a:bodyPr lIns="0" tIns="0" rIns="0" bIns="0"/>
          <a:lstStyle>
            <a:lvl1pPr marL="0" indent="0">
              <a:buFontTx/>
              <a:buNone/>
              <a:defRPr sz="1600" b="1" spc="0" baseline="0">
                <a:solidFill>
                  <a:schemeClr val="accent5">
                    <a:alpha val="90000"/>
                  </a:schemeClr>
                </a:solidFill>
              </a:defRPr>
            </a:lvl1pPr>
          </a:lstStyle>
          <a:p>
            <a:pPr lvl="0"/>
            <a:r>
              <a:rPr lang="en-US" smtClean="0"/>
              <a:t>Click to edit Master text styles</a:t>
            </a:r>
          </a:p>
        </p:txBody>
      </p:sp>
      <p:sp>
        <p:nvSpPr>
          <p:cNvPr id="13" name="Text Placeholder 12"/>
          <p:cNvSpPr>
            <a:spLocks noGrp="1"/>
          </p:cNvSpPr>
          <p:nvPr>
            <p:ph type="body" sz="quarter" idx="13"/>
          </p:nvPr>
        </p:nvSpPr>
        <p:spPr>
          <a:xfrm>
            <a:off x="1879600" y="5664200"/>
            <a:ext cx="6350000" cy="508000"/>
          </a:xfrm>
        </p:spPr>
        <p:txBody>
          <a:bodyPr lIns="0" tIns="0" rIns="0" bIns="0" anchor="b"/>
          <a:lstStyle>
            <a:lvl1pPr marL="0" indent="0" algn="r">
              <a:buFontTx/>
              <a:buNone/>
              <a:defRPr sz="1300" b="0" i="1" baseline="0">
                <a:solidFill>
                  <a:schemeClr val="accent5">
                    <a:alpha val="90000"/>
                  </a:schemeClr>
                </a:solidFill>
                <a:latin typeface="Arial"/>
                <a:cs typeface="Arial"/>
              </a:defRPr>
            </a:lvl1pPr>
          </a:lstStyle>
          <a:p>
            <a:pPr lvl="0"/>
            <a:r>
              <a:rPr lang="en-US" smtClean="0"/>
              <a:t>Click to edit Master text styles</a:t>
            </a:r>
          </a:p>
        </p:txBody>
      </p:sp>
      <p:sp>
        <p:nvSpPr>
          <p:cNvPr id="8" name="Text Placeholder 7"/>
          <p:cNvSpPr>
            <a:spLocks noGrp="1"/>
          </p:cNvSpPr>
          <p:nvPr>
            <p:ph type="body" sz="quarter" idx="14"/>
          </p:nvPr>
        </p:nvSpPr>
        <p:spPr>
          <a:xfrm>
            <a:off x="1270000" y="1947672"/>
            <a:ext cx="4572000" cy="3200400"/>
          </a:xfrm>
        </p:spPr>
        <p:txBody>
          <a:bodyPr lIns="0" tIns="0" rIns="0" bIns="0"/>
          <a:lstStyle>
            <a:lvl1pPr>
              <a:buClr>
                <a:schemeClr val="accent3"/>
              </a:buClr>
              <a:defRPr spc="0"/>
            </a:lvl1pPr>
            <a:lvl2pPr>
              <a:buClr>
                <a:schemeClr val="accent3"/>
              </a:buClr>
              <a:defRPr spc="0"/>
            </a:lvl2pPr>
            <a:lvl3pPr>
              <a:buClr>
                <a:schemeClr val="accent3"/>
              </a:buClr>
              <a:defRPr spc="0"/>
            </a:lvl3pPr>
            <a:lvl4pPr>
              <a:defRPr/>
            </a:lvl4pPr>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9620993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1257300" y="1947672"/>
            <a:ext cx="6629400" cy="3429000"/>
          </a:xfrm>
        </p:spPr>
        <p:txBody>
          <a:bodyPr/>
          <a:lstStyle>
            <a:lvl1pPr>
              <a:defRPr sz="2000"/>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3" name="Picture 2" descr="13634221copy_demo_bg.png"/>
          <p:cNvPicPr>
            <a:picLocks noChangeAspect="1"/>
          </p:cNvPicPr>
          <p:nvPr/>
        </p:nvPicPr>
        <p:blipFill>
          <a:blip r:embed="rId2"/>
          <a:stretch>
            <a:fillRect/>
          </a:stretch>
        </p:blipFill>
        <p:spPr bwMode="ltGray">
          <a:xfrm>
            <a:off x="0" y="0"/>
            <a:ext cx="9144000" cy="6858000"/>
          </a:xfrm>
          <a:prstGeom prst="rect">
            <a:avLst/>
          </a:prstGeom>
        </p:spPr>
      </p:pic>
      <p:pic>
        <p:nvPicPr>
          <p:cNvPr id="4" name="Picture 3" descr="header-banner.png"/>
          <p:cNvPicPr>
            <a:picLocks/>
          </p:cNvPicPr>
          <p:nvPr/>
        </p:nvPicPr>
        <p:blipFill>
          <a:blip r:embed="rId3"/>
          <a:srcRect r="15741"/>
          <a:stretch>
            <a:fillRect/>
          </a:stretch>
        </p:blipFill>
        <p:spPr bwMode="hidden">
          <a:xfrm>
            <a:off x="2723441" y="1919126"/>
            <a:ext cx="6420559" cy="502920"/>
          </a:xfrm>
          <a:prstGeom prst="rect">
            <a:avLst/>
          </a:prstGeom>
        </p:spPr>
      </p:pic>
      <p:sp>
        <p:nvSpPr>
          <p:cNvPr id="5" name="Text Placeholder 2"/>
          <p:cNvSpPr>
            <a:spLocks noGrp="1"/>
          </p:cNvSpPr>
          <p:nvPr>
            <p:ph type="body" idx="1" hasCustomPrompt="1"/>
          </p:nvPr>
        </p:nvSpPr>
        <p:spPr>
          <a:xfrm>
            <a:off x="3200400" y="2428259"/>
            <a:ext cx="5029200" cy="292608"/>
          </a:xfrm>
        </p:spPr>
        <p:txBody>
          <a:bodyPr anchor="t">
            <a:noAutofit/>
          </a:bodyPr>
          <a:lstStyle>
            <a:lvl1pPr marL="0" indent="0" algn="r">
              <a:lnSpc>
                <a:spcPts val="2000"/>
              </a:lnSpc>
              <a:spcBef>
                <a:spcPts val="0"/>
              </a:spcBef>
              <a:buNone/>
              <a:defRPr sz="16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Presenter(s)</a:t>
            </a:r>
          </a:p>
        </p:txBody>
      </p:sp>
      <p:grpSp>
        <p:nvGrpSpPr>
          <p:cNvPr id="6" name="Group 20"/>
          <p:cNvGrpSpPr/>
          <p:nvPr/>
        </p:nvGrpSpPr>
        <p:grpSpPr bwMode="ltGray">
          <a:xfrm>
            <a:off x="437931" y="695202"/>
            <a:ext cx="5931335" cy="5870448"/>
            <a:chOff x="437931" y="695202"/>
            <a:chExt cx="5931335" cy="5870448"/>
          </a:xfrm>
        </p:grpSpPr>
        <p:cxnSp>
          <p:nvCxnSpPr>
            <p:cNvPr id="7" name="Straight Connector 6"/>
            <p:cNvCxnSpPr/>
            <p:nvPr userDrawn="1"/>
          </p:nvCxnSpPr>
          <p:spPr bwMode="ltGray">
            <a:xfrm>
              <a:off x="914400" y="695202"/>
              <a:ext cx="0" cy="5870448"/>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8" name="Straight Connector 7"/>
            <p:cNvCxnSpPr/>
            <p:nvPr userDrawn="1"/>
          </p:nvCxnSpPr>
          <p:spPr bwMode="ltGray">
            <a:xfrm rot="10800000">
              <a:off x="437932" y="5636448"/>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9" name="Straight Connector 8"/>
            <p:cNvCxnSpPr/>
            <p:nvPr userDrawn="1"/>
          </p:nvCxnSpPr>
          <p:spPr bwMode="ltGray">
            <a:xfrm rot="10800000">
              <a:off x="437932" y="4397869"/>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0" name="Straight Connector 9"/>
            <p:cNvCxnSpPr/>
            <p:nvPr userDrawn="1"/>
          </p:nvCxnSpPr>
          <p:spPr bwMode="ltGray">
            <a:xfrm rot="10800000" flipV="1">
              <a:off x="437931" y="3159290"/>
              <a:ext cx="4002190" cy="1"/>
            </a:xfrm>
            <a:prstGeom prst="line">
              <a:avLst/>
            </a:prstGeom>
            <a:gradFill rotWithShape="0">
              <a:gsLst>
                <a:gs pos="0">
                  <a:srgbClr val="014687"/>
                </a:gs>
                <a:gs pos="100000">
                  <a:srgbClr val="3393C2"/>
                </a:gs>
              </a:gsLst>
              <a:lin ang="2700000" scaled="1"/>
            </a:gradFill>
            <a:ln w="12700" cap="flat" cmpd="sng" algn="ctr">
              <a:gradFill flip="none" rotWithShape="1">
                <a:gsLst>
                  <a:gs pos="80000">
                    <a:srgbClr val="5AC3FA"/>
                  </a:gs>
                  <a:gs pos="0">
                    <a:srgbClr val="FFFFFF">
                      <a:alpha val="0"/>
                    </a:srgbClr>
                  </a:gs>
                  <a:gs pos="100000">
                    <a:srgbClr val="5AC3FA">
                      <a:alpha val="0"/>
                    </a:srgbClr>
                  </a:gs>
                  <a:gs pos="20000">
                    <a:srgbClr val="5AC3FA"/>
                  </a:gs>
                </a:gsLst>
                <a:lin ang="10800000" scaled="0"/>
                <a:tileRect/>
              </a:gradFill>
              <a:prstDash val="solid"/>
              <a:round/>
              <a:headEnd type="none" w="med" len="med"/>
              <a:tailEnd type="none" w="med" len="med"/>
            </a:ln>
            <a:effectLst/>
          </p:spPr>
        </p:cxnSp>
        <p:cxnSp>
          <p:nvCxnSpPr>
            <p:cNvPr id="11" name="Straight Connector 10"/>
            <p:cNvCxnSpPr/>
            <p:nvPr userDrawn="1"/>
          </p:nvCxnSpPr>
          <p:spPr bwMode="ltGray">
            <a:xfrm rot="10800000">
              <a:off x="437935" y="1920709"/>
              <a:ext cx="2542147" cy="1588"/>
            </a:xfrm>
            <a:prstGeom prst="line">
              <a:avLst/>
            </a:prstGeom>
            <a:gradFill rotWithShape="0">
              <a:gsLst>
                <a:gs pos="0">
                  <a:srgbClr val="014687"/>
                </a:gs>
                <a:gs pos="100000">
                  <a:srgbClr val="3393C2"/>
                </a:gs>
              </a:gsLst>
              <a:lin ang="2700000" scaled="1"/>
            </a:gradFill>
            <a:ln w="12700" cap="flat" cmpd="sng" algn="ctr">
              <a:gradFill flip="none" rotWithShape="1">
                <a:gsLst>
                  <a:gs pos="50000">
                    <a:srgbClr val="5AC3FA"/>
                  </a:gs>
                  <a:gs pos="0">
                    <a:srgbClr val="FFFFFF">
                      <a:alpha val="0"/>
                    </a:srgbClr>
                  </a:gs>
                  <a:gs pos="100000">
                    <a:srgbClr val="5AC3FA">
                      <a:alpha val="0"/>
                    </a:srgbClr>
                  </a:gs>
                </a:gsLst>
                <a:lin ang="10800000" scaled="0"/>
                <a:tileRect/>
              </a:gradFill>
              <a:prstDash val="solid"/>
              <a:round/>
              <a:headEnd type="none" w="med" len="med"/>
              <a:tailEnd type="none" w="med" len="med"/>
            </a:ln>
            <a:effectLst/>
          </p:spPr>
        </p:cxnSp>
        <p:cxnSp>
          <p:nvCxnSpPr>
            <p:cNvPr id="12" name="Straight Connector 11"/>
            <p:cNvCxnSpPr/>
            <p:nvPr userDrawn="1"/>
          </p:nvCxnSpPr>
          <p:spPr bwMode="ltGray">
            <a:xfrm>
              <a:off x="2438664" y="1307850"/>
              <a:ext cx="0" cy="52578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3" name="Straight Connector 12"/>
            <p:cNvCxnSpPr/>
            <p:nvPr userDrawn="1"/>
          </p:nvCxnSpPr>
          <p:spPr bwMode="ltGray">
            <a:xfrm>
              <a:off x="3962928" y="2679450"/>
              <a:ext cx="0" cy="38862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4" name="Straight Connector 13"/>
            <p:cNvCxnSpPr/>
            <p:nvPr userDrawn="1"/>
          </p:nvCxnSpPr>
          <p:spPr bwMode="ltGray">
            <a:xfrm>
              <a:off x="5487192" y="3749298"/>
              <a:ext cx="0" cy="2816352"/>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grpSp>
      <p:sp>
        <p:nvSpPr>
          <p:cNvPr id="2" name="Title 1"/>
          <p:cNvSpPr>
            <a:spLocks noGrp="1"/>
          </p:cNvSpPr>
          <p:nvPr>
            <p:ph type="title" hasCustomPrompt="1"/>
          </p:nvPr>
        </p:nvSpPr>
        <p:spPr>
          <a:xfrm>
            <a:off x="3200400" y="1911774"/>
            <a:ext cx="50292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257300" y="1947672"/>
            <a:ext cx="6629400" cy="3429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dk1" tx1="lt1" bg2="dk2" tx2="lt2" accent1="accent1" accent2="accent2" accent3="accent3" accent4="accent4" accent5="accent5" accent6="accent6" hlink="hlink" folHlink="folHlink"/>
  <p:sldLayoutIdLst>
    <p:sldLayoutId id="2147485536" r:id="rId1"/>
    <p:sldLayoutId id="2147485537" r:id="rId2"/>
    <p:sldLayoutId id="2147485538" r:id="rId3"/>
    <p:sldLayoutId id="2147485539" r:id="rId4"/>
    <p:sldLayoutId id="2147485540" r:id="rId5"/>
    <p:sldLayoutId id="2147485541" r:id="rId6"/>
    <p:sldLayoutId id="2147485542" r:id="rId7"/>
    <p:sldLayoutId id="2147485543" r:id="rId8"/>
    <p:sldLayoutId id="2147485545" r:id="rId9"/>
    <p:sldLayoutId id="2147485546" r:id="rId10"/>
    <p:sldLayoutId id="2147485547" r:id="rId11"/>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tx1">
            <a:lumMod val="65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tx1">
            <a:lumMod val="65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257300" y="1947672"/>
            <a:ext cx="6629400" cy="34290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1712888"/>
      </p:ext>
    </p:extLst>
  </p:cSld>
  <p:clrMap bg1="dk1" tx1="lt1" bg2="dk2" tx2="lt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 id="2147485554" r:id="rId6"/>
    <p:sldLayoutId id="2147485555" r:id="rId7"/>
    <p:sldLayoutId id="2147485556" r:id="rId8"/>
    <p:sldLayoutId id="2147485557" r:id="rId9"/>
    <p:sldLayoutId id="2147485558" r:id="rId10"/>
    <p:sldLayoutId id="2147485559" r:id="rId11"/>
    <p:sldLayoutId id="2147485560" r:id="rId12"/>
    <p:sldLayoutId id="2147485561" r:id="rId13"/>
    <p:sldLayoutId id="2147485562" r:id="rId14"/>
    <p:sldLayoutId id="2147485563" r:id="rId15"/>
    <p:sldLayoutId id="2147485564" r:id="rId16"/>
    <p:sldLayoutId id="2147485565" r:id="rId17"/>
    <p:sldLayoutId id="2147485566" r:id="rId18"/>
    <p:sldLayoutId id="2147485567" r:id="rId19"/>
    <p:sldLayoutId id="2147485568" r:id="rId20"/>
    <p:sldLayoutId id="2147485569" r:id="rId21"/>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tx1">
            <a:lumMod val="65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tx1">
            <a:lumMod val="65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9" descr="GeoDesign_GeoKnowledge 4x3.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71683" name="Picture 4"/>
          <p:cNvPicPr>
            <a:picLocks noChangeAspect="1" noChangeArrowheads="1"/>
          </p:cNvPicPr>
          <p:nvPr/>
        </p:nvPicPr>
        <p:blipFill>
          <a:blip r:embed="rId4"/>
          <a:srcRect b="14449"/>
          <a:stretch>
            <a:fillRect/>
          </a:stretch>
        </p:blipFill>
        <p:spPr bwMode="auto">
          <a:xfrm>
            <a:off x="0" y="1778000"/>
            <a:ext cx="9144000" cy="4826000"/>
          </a:xfrm>
          <a:prstGeom prst="rect">
            <a:avLst/>
          </a:prstGeom>
          <a:noFill/>
          <a:ln w="9525">
            <a:noFill/>
            <a:round/>
            <a:headEnd/>
            <a:tailEnd/>
          </a:ln>
        </p:spPr>
      </p:pic>
      <p:pic>
        <p:nvPicPr>
          <p:cNvPr id="3" name="Picture 2"/>
          <p:cNvPicPr>
            <a:picLocks noChangeAspect="1" noChangeArrowheads="1"/>
          </p:cNvPicPr>
          <p:nvPr/>
        </p:nvPicPr>
        <p:blipFill>
          <a:blip r:embed="rId5"/>
          <a:srcRect l="20000"/>
          <a:stretch>
            <a:fillRect/>
          </a:stretch>
        </p:blipFill>
        <p:spPr bwMode="auto">
          <a:xfrm>
            <a:off x="1120775" y="1217613"/>
            <a:ext cx="8023225" cy="5640387"/>
          </a:xfrm>
          <a:prstGeom prst="rect">
            <a:avLst/>
          </a:prstGeom>
          <a:noFill/>
          <a:ln w="9525">
            <a:noFill/>
            <a:round/>
            <a:headEnd/>
            <a:tailEnd/>
          </a:ln>
        </p:spPr>
      </p:pic>
      <p:sp>
        <p:nvSpPr>
          <p:cNvPr id="4" name="Rectangle 3"/>
          <p:cNvSpPr>
            <a:spLocks/>
          </p:cNvSpPr>
          <p:nvPr/>
        </p:nvSpPr>
        <p:spPr bwMode="auto">
          <a:xfrm>
            <a:off x="5118100" y="587431"/>
            <a:ext cx="3644900" cy="847669"/>
          </a:xfrm>
          <a:prstGeom prst="rect">
            <a:avLst/>
          </a:prstGeom>
          <a:noFill/>
          <a:ln w="12700" cap="flat">
            <a:noFill/>
            <a:miter lim="800000"/>
            <a:headEnd type="none" w="med" len="med"/>
            <a:tailEnd type="none" w="med" len="med"/>
          </a:ln>
          <a:effectLst>
            <a:outerShdw blurRad="190500" dist="50800" dir="2700000" algn="ctr" rotWithShape="0">
              <a:schemeClr val="bg2">
                <a:alpha val="64000"/>
              </a:schemeClr>
            </a:outerShdw>
          </a:effectLst>
        </p:spPr>
        <p:txBody>
          <a:bodyPr lIns="0" tIns="0" rIns="67732" bIns="0"/>
          <a:lstStyle/>
          <a:p>
            <a:pPr marL="66675" algn="ctr">
              <a:defRPr/>
            </a:pPr>
            <a:r>
              <a:rPr lang="en-US" sz="4800">
                <a:solidFill>
                  <a:prstClr val="black">
                    <a:lumMod val="20000"/>
                    <a:lumOff val="80000"/>
                    <a:alpha val="60000"/>
                  </a:prstClr>
                </a:solidFill>
                <a:ea typeface="Frutiger LT Std 65 Bold" pitchFamily="34" charset="0"/>
                <a:cs typeface="Arial"/>
                <a:sym typeface="Frutiger LT Std 65 Bold" pitchFamily="34" charset="0"/>
              </a:rPr>
              <a:t>Geo</a:t>
            </a:r>
            <a:r>
              <a:rPr lang="en-US" sz="4800">
                <a:solidFill>
                  <a:prstClr val="black">
                    <a:lumMod val="20000"/>
                    <a:lumOff val="80000"/>
                    <a:alpha val="60000"/>
                  </a:prstClr>
                </a:solidFill>
                <a:ea typeface="Frutiger LT Std 45 Light" pitchFamily="34" charset="0"/>
                <a:cs typeface="Arial"/>
              </a:rPr>
              <a:t>Design</a:t>
            </a:r>
          </a:p>
        </p:txBody>
      </p:sp>
      <p:pic>
        <p:nvPicPr>
          <p:cNvPr id="6" name="Picture 5"/>
          <p:cNvPicPr>
            <a:picLocks noChangeAspect="1" noChangeArrowheads="1"/>
          </p:cNvPicPr>
          <p:nvPr/>
        </p:nvPicPr>
        <p:blipFill>
          <a:blip r:embed="rId6"/>
          <a:srcRect b="4053"/>
          <a:stretch>
            <a:fillRect/>
          </a:stretch>
        </p:blipFill>
        <p:spPr bwMode="auto">
          <a:xfrm>
            <a:off x="0" y="1217613"/>
            <a:ext cx="9144000" cy="5411787"/>
          </a:xfrm>
          <a:prstGeom prst="rect">
            <a:avLst/>
          </a:prstGeom>
          <a:noFill/>
          <a:ln w="9525">
            <a:noFill/>
            <a:round/>
            <a:headEnd/>
            <a:tailEnd/>
          </a:ln>
        </p:spPr>
      </p:pic>
      <p:pic>
        <p:nvPicPr>
          <p:cNvPr id="7" name="Picture 6"/>
          <p:cNvPicPr>
            <a:picLocks noChangeAspect="1" noChangeArrowheads="1"/>
          </p:cNvPicPr>
          <p:nvPr/>
        </p:nvPicPr>
        <p:blipFill>
          <a:blip r:embed="rId7"/>
          <a:srcRect l="53645" t="20000"/>
          <a:stretch>
            <a:fillRect/>
          </a:stretch>
        </p:blipFill>
        <p:spPr bwMode="auto">
          <a:xfrm>
            <a:off x="4189413" y="2747963"/>
            <a:ext cx="4611687" cy="4476750"/>
          </a:xfrm>
          <a:prstGeom prst="rect">
            <a:avLst/>
          </a:prstGeom>
          <a:noFill/>
          <a:ln w="9525">
            <a:noFill/>
            <a:round/>
            <a:headEnd/>
            <a:tailEnd/>
          </a:ln>
        </p:spPr>
      </p:pic>
      <p:pic>
        <p:nvPicPr>
          <p:cNvPr id="8" name="Picture 7"/>
          <p:cNvPicPr>
            <a:picLocks noChangeAspect="1" noChangeArrowheads="1"/>
          </p:cNvPicPr>
          <p:nvPr/>
        </p:nvPicPr>
        <p:blipFill>
          <a:blip r:embed="rId8"/>
          <a:srcRect l="23759" r="32401" b="24570"/>
          <a:stretch>
            <a:fillRect/>
          </a:stretch>
        </p:blipFill>
        <p:spPr bwMode="auto">
          <a:xfrm>
            <a:off x="2179638" y="6350"/>
            <a:ext cx="4360862" cy="4221163"/>
          </a:xfrm>
          <a:prstGeom prst="rect">
            <a:avLst/>
          </a:prstGeom>
          <a:noFill/>
          <a:ln w="9525">
            <a:noFill/>
            <a:miter lim="800000"/>
            <a:headEnd/>
            <a:tailEnd/>
          </a:ln>
        </p:spPr>
      </p:pic>
      <p:sp>
        <p:nvSpPr>
          <p:cNvPr id="9" name="Text Placeholder 3"/>
          <p:cNvSpPr txBox="1">
            <a:spLocks/>
          </p:cNvSpPr>
          <p:nvPr/>
        </p:nvSpPr>
        <p:spPr>
          <a:xfrm>
            <a:off x="1243561" y="6101516"/>
            <a:ext cx="5157235" cy="596900"/>
          </a:xfrm>
          <a:prstGeom prst="rect">
            <a:avLst/>
          </a:prstGeom>
        </p:spPr>
        <p:txBody>
          <a:bodyPr/>
          <a:lstStyle/>
          <a:p>
            <a:pPr marL="176213" indent="-176213">
              <a:lnSpc>
                <a:spcPts val="2400"/>
              </a:lnSpc>
              <a:spcBef>
                <a:spcPts val="300"/>
              </a:spcBef>
              <a:spcAft>
                <a:spcPts val="600"/>
              </a:spcAft>
              <a:buClr>
                <a:prstClr val="white">
                  <a:lumMod val="65000"/>
                </a:prstClr>
              </a:buClr>
              <a:buSzPct val="80000"/>
              <a:buFont typeface="Arial"/>
              <a:buChar char="•"/>
              <a:defRPr/>
            </a:pPr>
            <a:r>
              <a:rPr lang="en-US" sz="2400" b="1" dirty="0" smtClean="0">
                <a:solidFill>
                  <a:prstClr val="white"/>
                </a:solidFill>
                <a:effectLst>
                  <a:outerShdw blurRad="50800" dist="38100" dir="2700000">
                    <a:srgbClr val="000000">
                      <a:alpha val="50000"/>
                    </a:srgbClr>
                  </a:outerShdw>
                </a:effectLst>
                <a:cs typeface="Arial"/>
              </a:rPr>
              <a:t>Definition  Process  Technology </a:t>
            </a:r>
            <a:endParaRPr lang="en-US" sz="2400" b="1" dirty="0" smtClean="0">
              <a:solidFill>
                <a:prstClr val="white"/>
              </a:solidFill>
              <a:effectLst>
                <a:outerShdw blurRad="50800" dist="38100" dir="2700000">
                  <a:srgbClr val="000000">
                    <a:alpha val="50000"/>
                  </a:srgbClr>
                </a:outerShdw>
              </a:effectLst>
              <a:cs typeface="Arial"/>
            </a:endParaRPr>
          </a:p>
        </p:txBody>
      </p:sp>
    </p:spTree>
    <p:extLst>
      <p:ext uri="{BB962C8B-B14F-4D97-AF65-F5344CB8AC3E}">
        <p14:creationId xmlns:p14="http://schemas.microsoft.com/office/powerpoint/2010/main" val="199505041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2638778"/>
            <a:ext cx="9144000" cy="4219222"/>
            <a:chOff x="0" y="2638778"/>
            <a:chExt cx="9144000" cy="4219222"/>
          </a:xfrm>
        </p:grpSpPr>
        <p:pic>
          <p:nvPicPr>
            <p:cNvPr id="10" name="Picture 9" descr="green bg_gradient.png"/>
            <p:cNvPicPr>
              <a:picLocks noChangeAspect="1"/>
            </p:cNvPicPr>
            <p:nvPr/>
          </p:nvPicPr>
          <p:blipFill>
            <a:blip r:embed="rId2"/>
            <a:srcRect t="38477"/>
            <a:stretch>
              <a:fillRect/>
            </a:stretch>
          </p:blipFill>
          <p:spPr>
            <a:xfrm>
              <a:off x="0" y="2638778"/>
              <a:ext cx="9144000" cy="4219222"/>
            </a:xfrm>
            <a:prstGeom prst="rect">
              <a:avLst/>
            </a:prstGeom>
          </p:spPr>
        </p:pic>
        <p:pic>
          <p:nvPicPr>
            <p:cNvPr id="6" name="Picture 5"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grpSp>
      <p:sp>
        <p:nvSpPr>
          <p:cNvPr id="2" name="Title 1"/>
          <p:cNvSpPr>
            <a:spLocks noGrp="1"/>
          </p:cNvSpPr>
          <p:nvPr>
            <p:ph type="title"/>
          </p:nvPr>
        </p:nvSpPr>
        <p:spPr/>
        <p:txBody>
          <a:bodyPr/>
          <a:lstStyle/>
          <a:p>
            <a:r>
              <a:rPr lang="en-US" dirty="0" smtClean="0"/>
              <a:t>The GeoDesign Process</a:t>
            </a:r>
            <a:endParaRPr lang="en-US" dirty="0"/>
          </a:p>
        </p:txBody>
      </p:sp>
    </p:spTree>
    <p:extLst>
      <p:ext uri="{BB962C8B-B14F-4D97-AF65-F5344CB8AC3E}">
        <p14:creationId xmlns:p14="http://schemas.microsoft.com/office/powerpoint/2010/main" val="125350211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2" name="Title 1"/>
          <p:cNvSpPr>
            <a:spLocks noGrp="1"/>
          </p:cNvSpPr>
          <p:nvPr>
            <p:ph type="title"/>
          </p:nvPr>
        </p:nvSpPr>
        <p:spPr/>
        <p:txBody>
          <a:bodyPr/>
          <a:lstStyle/>
          <a:p>
            <a:r>
              <a:rPr lang="en-US"/>
              <a:t>GeoDesign Framework by Carl Steinitz</a:t>
            </a:r>
          </a:p>
        </p:txBody>
      </p:sp>
      <p:sp>
        <p:nvSpPr>
          <p:cNvPr id="28" name="Text Box 26"/>
          <p:cNvSpPr txBox="1">
            <a:spLocks noChangeArrowheads="1"/>
          </p:cNvSpPr>
          <p:nvPr/>
        </p:nvSpPr>
        <p:spPr bwMode="auto">
          <a:xfrm>
            <a:off x="6279501" y="1931809"/>
            <a:ext cx="46532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solidFill>
              </a:rPr>
              <a:t>DATA</a:t>
            </a:r>
          </a:p>
        </p:txBody>
      </p:sp>
      <p:sp>
        <p:nvSpPr>
          <p:cNvPr id="29" name="Text Box 27"/>
          <p:cNvSpPr txBox="1">
            <a:spLocks noChangeArrowheads="1"/>
          </p:cNvSpPr>
          <p:nvPr/>
        </p:nvSpPr>
        <p:spPr bwMode="auto">
          <a:xfrm>
            <a:off x="6265564" y="2712230"/>
            <a:ext cx="12532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solidFill>
              </a:rPr>
              <a:t>INFORMATION</a:t>
            </a:r>
          </a:p>
        </p:txBody>
      </p:sp>
      <p:sp>
        <p:nvSpPr>
          <p:cNvPr id="30" name="Text Box 28"/>
          <p:cNvSpPr txBox="1">
            <a:spLocks noChangeArrowheads="1"/>
          </p:cNvSpPr>
          <p:nvPr/>
        </p:nvSpPr>
        <p:spPr bwMode="auto">
          <a:xfrm>
            <a:off x="6265564" y="3492651"/>
            <a:ext cx="11868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solidFill>
              </a:rPr>
              <a:t>KNOWLEDGE</a:t>
            </a:r>
          </a:p>
        </p:txBody>
      </p:sp>
      <p:sp>
        <p:nvSpPr>
          <p:cNvPr id="31" name="Text Box 29"/>
          <p:cNvSpPr txBox="1">
            <a:spLocks noChangeArrowheads="1"/>
          </p:cNvSpPr>
          <p:nvPr/>
        </p:nvSpPr>
        <p:spPr bwMode="auto">
          <a:xfrm>
            <a:off x="6279501" y="4273072"/>
            <a:ext cx="46532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solidFill>
              </a:rPr>
              <a:t>DATA</a:t>
            </a:r>
          </a:p>
        </p:txBody>
      </p:sp>
      <p:sp>
        <p:nvSpPr>
          <p:cNvPr id="32" name="Text Box 30"/>
          <p:cNvSpPr txBox="1">
            <a:spLocks noChangeArrowheads="1"/>
          </p:cNvSpPr>
          <p:nvPr/>
        </p:nvSpPr>
        <p:spPr bwMode="auto">
          <a:xfrm>
            <a:off x="6265564" y="5053493"/>
            <a:ext cx="12532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solidFill>
              </a:rPr>
              <a:t>INFORMATION</a:t>
            </a:r>
          </a:p>
        </p:txBody>
      </p:sp>
      <p:sp>
        <p:nvSpPr>
          <p:cNvPr id="33" name="Text Box 31"/>
          <p:cNvSpPr txBox="1">
            <a:spLocks noChangeArrowheads="1"/>
          </p:cNvSpPr>
          <p:nvPr/>
        </p:nvSpPr>
        <p:spPr bwMode="auto">
          <a:xfrm>
            <a:off x="6265564" y="5833915"/>
            <a:ext cx="11868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solidFill>
              </a:rPr>
              <a:t>KNOWLEDGE</a:t>
            </a:r>
          </a:p>
        </p:txBody>
      </p:sp>
      <p:sp>
        <p:nvSpPr>
          <p:cNvPr id="34" name="Text Box 32"/>
          <p:cNvSpPr txBox="1">
            <a:spLocks noChangeArrowheads="1"/>
          </p:cNvSpPr>
          <p:nvPr/>
        </p:nvSpPr>
        <p:spPr bwMode="auto">
          <a:xfrm>
            <a:off x="1295387" y="1780270"/>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pPr>
            <a:r>
              <a:rPr lang="en-US" sz="1500" b="1">
                <a:solidFill>
                  <a:srgbClr val="DFF0FA"/>
                </a:solidFill>
              </a:rPr>
              <a:t>How should the geo-scape </a:t>
            </a:r>
            <a:br>
              <a:rPr lang="en-US" sz="1500" b="1">
                <a:solidFill>
                  <a:srgbClr val="DFF0FA"/>
                </a:solidFill>
              </a:rPr>
            </a:br>
            <a:r>
              <a:rPr lang="en-US" sz="1500" b="1">
                <a:solidFill>
                  <a:srgbClr val="DFF0FA"/>
                </a:solidFill>
              </a:rPr>
              <a:t>be described?</a:t>
            </a:r>
          </a:p>
        </p:txBody>
      </p:sp>
      <p:sp>
        <p:nvSpPr>
          <p:cNvPr id="35" name="Text Box 33"/>
          <p:cNvSpPr txBox="1">
            <a:spLocks noChangeArrowheads="1"/>
          </p:cNvSpPr>
          <p:nvPr/>
        </p:nvSpPr>
        <p:spPr bwMode="auto">
          <a:xfrm>
            <a:off x="1295387" y="2560691"/>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pPr>
            <a:r>
              <a:rPr lang="en-US" sz="1500" b="1">
                <a:solidFill>
                  <a:srgbClr val="DFF0FA"/>
                </a:solidFill>
              </a:rPr>
              <a:t>How does the geo-scape operate?</a:t>
            </a:r>
          </a:p>
        </p:txBody>
      </p:sp>
      <p:sp>
        <p:nvSpPr>
          <p:cNvPr id="36" name="Text Box 34"/>
          <p:cNvSpPr txBox="1">
            <a:spLocks noChangeArrowheads="1"/>
          </p:cNvSpPr>
          <p:nvPr/>
        </p:nvSpPr>
        <p:spPr bwMode="auto">
          <a:xfrm>
            <a:off x="1295386" y="3341112"/>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pPr>
            <a:r>
              <a:rPr lang="en-US" sz="1500" b="1">
                <a:solidFill>
                  <a:srgbClr val="DFF0FA"/>
                </a:solidFill>
              </a:rPr>
              <a:t>Is the geo-scape working well?</a:t>
            </a:r>
          </a:p>
        </p:txBody>
      </p:sp>
      <p:sp>
        <p:nvSpPr>
          <p:cNvPr id="37" name="Text Box 35"/>
          <p:cNvSpPr txBox="1">
            <a:spLocks noChangeArrowheads="1"/>
          </p:cNvSpPr>
          <p:nvPr/>
        </p:nvSpPr>
        <p:spPr bwMode="auto">
          <a:xfrm>
            <a:off x="1295387" y="4121533"/>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pPr>
            <a:r>
              <a:rPr lang="en-US" sz="1500" b="1">
                <a:solidFill>
                  <a:srgbClr val="DFF0FA"/>
                </a:solidFill>
              </a:rPr>
              <a:t>How might the geo-scape </a:t>
            </a:r>
            <a:br>
              <a:rPr lang="en-US" sz="1500" b="1">
                <a:solidFill>
                  <a:srgbClr val="DFF0FA"/>
                </a:solidFill>
              </a:rPr>
            </a:br>
            <a:r>
              <a:rPr lang="en-US" sz="1500" b="1">
                <a:solidFill>
                  <a:srgbClr val="DFF0FA"/>
                </a:solidFill>
              </a:rPr>
              <a:t>be altered?</a:t>
            </a:r>
          </a:p>
        </p:txBody>
      </p:sp>
      <p:sp>
        <p:nvSpPr>
          <p:cNvPr id="38" name="Text Box 36"/>
          <p:cNvSpPr txBox="1">
            <a:spLocks noChangeArrowheads="1"/>
          </p:cNvSpPr>
          <p:nvPr/>
        </p:nvSpPr>
        <p:spPr bwMode="auto">
          <a:xfrm>
            <a:off x="1295388" y="4901954"/>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pPr>
            <a:r>
              <a:rPr lang="en-US" sz="1500" b="1">
                <a:solidFill>
                  <a:srgbClr val="DFF0FA"/>
                </a:solidFill>
              </a:rPr>
              <a:t>What differences might </a:t>
            </a:r>
            <a:br>
              <a:rPr lang="en-US" sz="1500" b="1">
                <a:solidFill>
                  <a:srgbClr val="DFF0FA"/>
                </a:solidFill>
              </a:rPr>
            </a:br>
            <a:r>
              <a:rPr lang="en-US" sz="1500" b="1">
                <a:solidFill>
                  <a:srgbClr val="DFF0FA"/>
                </a:solidFill>
              </a:rPr>
              <a:t>the changes cause?</a:t>
            </a:r>
          </a:p>
        </p:txBody>
      </p:sp>
      <p:sp>
        <p:nvSpPr>
          <p:cNvPr id="39" name="Text Box 37"/>
          <p:cNvSpPr txBox="1">
            <a:spLocks noChangeArrowheads="1"/>
          </p:cNvSpPr>
          <p:nvPr/>
        </p:nvSpPr>
        <p:spPr bwMode="auto">
          <a:xfrm>
            <a:off x="1295386" y="5682376"/>
            <a:ext cx="2743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fontAlgn="base" hangingPunct="1">
              <a:spcBef>
                <a:spcPct val="0"/>
              </a:spcBef>
              <a:spcAft>
                <a:spcPct val="0"/>
              </a:spcAft>
            </a:pPr>
            <a:r>
              <a:rPr lang="en-US" sz="1500" b="1">
                <a:solidFill>
                  <a:srgbClr val="DFF0FA"/>
                </a:solidFill>
              </a:rPr>
              <a:t>Should the geo-scape </a:t>
            </a:r>
            <a:br>
              <a:rPr lang="en-US" sz="1500" b="1">
                <a:solidFill>
                  <a:srgbClr val="DFF0FA"/>
                </a:solidFill>
              </a:rPr>
            </a:br>
            <a:r>
              <a:rPr lang="en-US" sz="1500" b="1">
                <a:solidFill>
                  <a:srgbClr val="DFF0FA"/>
                </a:solidFill>
              </a:rPr>
              <a:t>be changed?</a:t>
            </a:r>
          </a:p>
        </p:txBody>
      </p:sp>
      <p:sp>
        <p:nvSpPr>
          <p:cNvPr id="40" name="AutoShape 38"/>
          <p:cNvSpPr>
            <a:spLocks noChangeArrowheads="1"/>
          </p:cNvSpPr>
          <p:nvPr/>
        </p:nvSpPr>
        <p:spPr bwMode="auto">
          <a:xfrm>
            <a:off x="4202825" y="1763709"/>
            <a:ext cx="1691640" cy="548640"/>
          </a:xfrm>
          <a:prstGeom prst="roundRect">
            <a:avLst>
              <a:gd name="adj" fmla="val 6382"/>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wrap="none" anchor="ctr"/>
          <a:lstStyle/>
          <a:p>
            <a:pPr algn="ctr" fontAlgn="base">
              <a:spcBef>
                <a:spcPct val="0"/>
              </a:spcBef>
              <a:spcAft>
                <a:spcPct val="0"/>
              </a:spcAft>
            </a:pPr>
            <a:r>
              <a:rPr lang="en-US" sz="1300" b="1">
                <a:solidFill>
                  <a:srgbClr val="003300"/>
                </a:solidFill>
                <a:cs typeface="Arial" charset="0"/>
              </a:rPr>
              <a:t>REPRESENTATION</a:t>
            </a:r>
          </a:p>
          <a:p>
            <a:pPr algn="ctr" fontAlgn="base">
              <a:spcBef>
                <a:spcPct val="0"/>
              </a:spcBef>
              <a:spcAft>
                <a:spcPct val="0"/>
              </a:spcAft>
            </a:pPr>
            <a:r>
              <a:rPr lang="en-US" sz="1300" b="1">
                <a:solidFill>
                  <a:srgbClr val="003300"/>
                </a:solidFill>
                <a:cs typeface="Arial" charset="0"/>
              </a:rPr>
              <a:t>MODELS</a:t>
            </a:r>
          </a:p>
        </p:txBody>
      </p:sp>
      <p:sp>
        <p:nvSpPr>
          <p:cNvPr id="43" name="Text Box 41"/>
          <p:cNvSpPr txBox="1">
            <a:spLocks noChangeArrowheads="1"/>
          </p:cNvSpPr>
          <p:nvPr/>
        </p:nvSpPr>
        <p:spPr bwMode="auto">
          <a:xfrm rot="16200000">
            <a:off x="7313180" y="2639430"/>
            <a:ext cx="14414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srgbClr val="FFFF99"/>
                </a:solidFill>
              </a:rPr>
              <a:t>Assessment</a:t>
            </a:r>
          </a:p>
        </p:txBody>
      </p:sp>
      <p:sp>
        <p:nvSpPr>
          <p:cNvPr id="44" name="Text Box 42"/>
          <p:cNvSpPr txBox="1">
            <a:spLocks noChangeArrowheads="1"/>
          </p:cNvSpPr>
          <p:nvPr/>
        </p:nvSpPr>
        <p:spPr bwMode="auto">
          <a:xfrm rot="16200000">
            <a:off x="7338580" y="4981865"/>
            <a:ext cx="13906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solidFill>
                  <a:srgbClr val="FFFF99"/>
                </a:solidFill>
              </a:rPr>
              <a:t>Intervention</a:t>
            </a:r>
          </a:p>
        </p:txBody>
      </p:sp>
      <p:sp>
        <p:nvSpPr>
          <p:cNvPr id="55" name="AutoShape 38"/>
          <p:cNvSpPr>
            <a:spLocks noChangeArrowheads="1"/>
          </p:cNvSpPr>
          <p:nvPr/>
        </p:nvSpPr>
        <p:spPr bwMode="auto">
          <a:xfrm>
            <a:off x="4202825" y="2544130"/>
            <a:ext cx="1691640" cy="548640"/>
          </a:xfrm>
          <a:prstGeom prst="roundRect">
            <a:avLst>
              <a:gd name="adj" fmla="val 6382"/>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wrap="none" anchor="ctr"/>
          <a:lstStyle/>
          <a:p>
            <a:pPr algn="ctr" fontAlgn="base">
              <a:spcBef>
                <a:spcPct val="0"/>
              </a:spcBef>
              <a:spcAft>
                <a:spcPct val="0"/>
              </a:spcAft>
            </a:pPr>
            <a:r>
              <a:rPr lang="en-US" sz="1300" b="1">
                <a:solidFill>
                  <a:srgbClr val="003300"/>
                </a:solidFill>
                <a:cs typeface="Arial" charset="0"/>
              </a:rPr>
              <a:t>PROCESS</a:t>
            </a:r>
          </a:p>
          <a:p>
            <a:pPr algn="ctr" fontAlgn="base">
              <a:spcBef>
                <a:spcPct val="0"/>
              </a:spcBef>
              <a:spcAft>
                <a:spcPct val="0"/>
              </a:spcAft>
            </a:pPr>
            <a:r>
              <a:rPr lang="en-US" sz="1300" b="1">
                <a:solidFill>
                  <a:srgbClr val="003300"/>
                </a:solidFill>
                <a:cs typeface="Arial" charset="0"/>
              </a:rPr>
              <a:t>MODELS</a:t>
            </a:r>
          </a:p>
        </p:txBody>
      </p:sp>
      <p:sp>
        <p:nvSpPr>
          <p:cNvPr id="56" name="AutoShape 38"/>
          <p:cNvSpPr>
            <a:spLocks noChangeArrowheads="1"/>
          </p:cNvSpPr>
          <p:nvPr/>
        </p:nvSpPr>
        <p:spPr bwMode="auto">
          <a:xfrm>
            <a:off x="4202825" y="3324551"/>
            <a:ext cx="1691640" cy="548640"/>
          </a:xfrm>
          <a:prstGeom prst="roundRect">
            <a:avLst>
              <a:gd name="adj" fmla="val 6382"/>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wrap="none" anchor="ctr"/>
          <a:lstStyle/>
          <a:p>
            <a:pPr algn="ctr" fontAlgn="base">
              <a:spcBef>
                <a:spcPct val="0"/>
              </a:spcBef>
              <a:spcAft>
                <a:spcPct val="0"/>
              </a:spcAft>
            </a:pPr>
            <a:r>
              <a:rPr lang="en-US" sz="1300" b="1">
                <a:solidFill>
                  <a:srgbClr val="003300"/>
                </a:solidFill>
                <a:cs typeface="Arial" charset="0"/>
              </a:rPr>
              <a:t>EVALUATION</a:t>
            </a:r>
          </a:p>
          <a:p>
            <a:pPr algn="ctr" fontAlgn="base">
              <a:spcBef>
                <a:spcPct val="0"/>
              </a:spcBef>
              <a:spcAft>
                <a:spcPct val="0"/>
              </a:spcAft>
            </a:pPr>
            <a:r>
              <a:rPr lang="en-US" sz="1300" b="1">
                <a:solidFill>
                  <a:srgbClr val="003300"/>
                </a:solidFill>
                <a:cs typeface="Arial" charset="0"/>
              </a:rPr>
              <a:t>MODELS</a:t>
            </a:r>
          </a:p>
        </p:txBody>
      </p:sp>
      <p:sp>
        <p:nvSpPr>
          <p:cNvPr id="57" name="AutoShape 38"/>
          <p:cNvSpPr>
            <a:spLocks noChangeArrowheads="1"/>
          </p:cNvSpPr>
          <p:nvPr/>
        </p:nvSpPr>
        <p:spPr bwMode="auto">
          <a:xfrm>
            <a:off x="4202825" y="4104972"/>
            <a:ext cx="1691640" cy="548640"/>
          </a:xfrm>
          <a:prstGeom prst="roundRect">
            <a:avLst>
              <a:gd name="adj" fmla="val 6382"/>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algn="ctr" fontAlgn="base">
              <a:spcBef>
                <a:spcPct val="0"/>
              </a:spcBef>
              <a:spcAft>
                <a:spcPct val="0"/>
              </a:spcAft>
            </a:pPr>
            <a:r>
              <a:rPr lang="en-US" sz="1300" b="1">
                <a:solidFill>
                  <a:srgbClr val="003300"/>
                </a:solidFill>
                <a:cs typeface="Arial" charset="0"/>
              </a:rPr>
              <a:t>CHANGE</a:t>
            </a:r>
          </a:p>
          <a:p>
            <a:pPr algn="ctr" fontAlgn="base">
              <a:spcBef>
                <a:spcPct val="0"/>
              </a:spcBef>
              <a:spcAft>
                <a:spcPct val="0"/>
              </a:spcAft>
            </a:pPr>
            <a:r>
              <a:rPr lang="en-US" sz="1300" b="1">
                <a:solidFill>
                  <a:srgbClr val="003300"/>
                </a:solidFill>
                <a:cs typeface="Arial" charset="0"/>
              </a:rPr>
              <a:t>MODELS</a:t>
            </a:r>
          </a:p>
        </p:txBody>
      </p:sp>
      <p:sp>
        <p:nvSpPr>
          <p:cNvPr id="58" name="AutoShape 38"/>
          <p:cNvSpPr>
            <a:spLocks noChangeArrowheads="1"/>
          </p:cNvSpPr>
          <p:nvPr/>
        </p:nvSpPr>
        <p:spPr bwMode="auto">
          <a:xfrm>
            <a:off x="4202825" y="4885393"/>
            <a:ext cx="1691640" cy="548640"/>
          </a:xfrm>
          <a:prstGeom prst="roundRect">
            <a:avLst>
              <a:gd name="adj" fmla="val 6382"/>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algn="ctr" fontAlgn="base">
              <a:spcBef>
                <a:spcPct val="0"/>
              </a:spcBef>
              <a:spcAft>
                <a:spcPct val="0"/>
              </a:spcAft>
            </a:pPr>
            <a:r>
              <a:rPr lang="en-US" sz="1300" b="1">
                <a:solidFill>
                  <a:srgbClr val="003300"/>
                </a:solidFill>
                <a:cs typeface="Arial" charset="0"/>
              </a:rPr>
              <a:t>IMPACT</a:t>
            </a:r>
          </a:p>
          <a:p>
            <a:pPr algn="ctr" fontAlgn="base">
              <a:spcBef>
                <a:spcPct val="0"/>
              </a:spcBef>
              <a:spcAft>
                <a:spcPct val="0"/>
              </a:spcAft>
            </a:pPr>
            <a:r>
              <a:rPr lang="en-US" sz="1300" b="1">
                <a:solidFill>
                  <a:srgbClr val="003300"/>
                </a:solidFill>
                <a:cs typeface="Arial" charset="0"/>
              </a:rPr>
              <a:t>MODELS</a:t>
            </a:r>
          </a:p>
        </p:txBody>
      </p:sp>
      <p:sp>
        <p:nvSpPr>
          <p:cNvPr id="59" name="AutoShape 38"/>
          <p:cNvSpPr>
            <a:spLocks noChangeArrowheads="1"/>
          </p:cNvSpPr>
          <p:nvPr/>
        </p:nvSpPr>
        <p:spPr bwMode="auto">
          <a:xfrm>
            <a:off x="4202825" y="5665815"/>
            <a:ext cx="1691640" cy="548640"/>
          </a:xfrm>
          <a:prstGeom prst="roundRect">
            <a:avLst>
              <a:gd name="adj" fmla="val 6382"/>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algn="ctr" fontAlgn="base">
              <a:spcBef>
                <a:spcPct val="0"/>
              </a:spcBef>
              <a:spcAft>
                <a:spcPct val="0"/>
              </a:spcAft>
            </a:pPr>
            <a:r>
              <a:rPr lang="en-US" sz="1300" b="1">
                <a:solidFill>
                  <a:srgbClr val="003300"/>
                </a:solidFill>
                <a:cs typeface="Arial" charset="0"/>
              </a:rPr>
              <a:t>DECISION</a:t>
            </a:r>
          </a:p>
          <a:p>
            <a:pPr algn="ctr" fontAlgn="base">
              <a:spcBef>
                <a:spcPct val="0"/>
              </a:spcBef>
              <a:spcAft>
                <a:spcPct val="0"/>
              </a:spcAft>
            </a:pPr>
            <a:r>
              <a:rPr lang="en-US" sz="1300" b="1">
                <a:solidFill>
                  <a:srgbClr val="003300"/>
                </a:solidFill>
                <a:cs typeface="Arial" charset="0"/>
              </a:rPr>
              <a:t>MODELS</a:t>
            </a:r>
          </a:p>
        </p:txBody>
      </p:sp>
      <p:sp>
        <p:nvSpPr>
          <p:cNvPr id="65" name="Freeform 64"/>
          <p:cNvSpPr/>
          <p:nvPr/>
        </p:nvSpPr>
        <p:spPr bwMode="auto">
          <a:xfrm>
            <a:off x="7593608" y="1778000"/>
            <a:ext cx="235857" cy="2086429"/>
          </a:xfrm>
          <a:custGeom>
            <a:avLst/>
            <a:gdLst>
              <a:gd name="connsiteX0" fmla="*/ 0 w 471715"/>
              <a:gd name="connsiteY0" fmla="*/ 0 h 1678215"/>
              <a:gd name="connsiteX1" fmla="*/ 471715 w 471715"/>
              <a:gd name="connsiteY1" fmla="*/ 0 h 1678215"/>
              <a:gd name="connsiteX2" fmla="*/ 471715 w 471715"/>
              <a:gd name="connsiteY2" fmla="*/ 1678215 h 1678215"/>
              <a:gd name="connsiteX3" fmla="*/ 0 w 471715"/>
              <a:gd name="connsiteY3" fmla="*/ 1678215 h 1678215"/>
              <a:gd name="connsiteX4" fmla="*/ 0 w 471715"/>
              <a:gd name="connsiteY4" fmla="*/ 0 h 1678215"/>
              <a:gd name="connsiteX0" fmla="*/ 0 w 471715"/>
              <a:gd name="connsiteY0" fmla="*/ 0 h 1678215"/>
              <a:gd name="connsiteX1" fmla="*/ 471715 w 471715"/>
              <a:gd name="connsiteY1" fmla="*/ 0 h 1678215"/>
              <a:gd name="connsiteX2" fmla="*/ 471715 w 471715"/>
              <a:gd name="connsiteY2" fmla="*/ 1678215 h 1678215"/>
              <a:gd name="connsiteX3" fmla="*/ 0 w 471715"/>
              <a:gd name="connsiteY3" fmla="*/ 1678215 h 1678215"/>
              <a:gd name="connsiteX4" fmla="*/ 91440 w 471715"/>
              <a:gd name="connsiteY4" fmla="*/ 91440 h 1678215"/>
              <a:gd name="connsiteX0" fmla="*/ 0 w 471715"/>
              <a:gd name="connsiteY0" fmla="*/ 0 h 1678215"/>
              <a:gd name="connsiteX1" fmla="*/ 471715 w 471715"/>
              <a:gd name="connsiteY1" fmla="*/ 0 h 1678215"/>
              <a:gd name="connsiteX2" fmla="*/ 471715 w 471715"/>
              <a:gd name="connsiteY2" fmla="*/ 1678215 h 1678215"/>
              <a:gd name="connsiteX3" fmla="*/ 0 w 471715"/>
              <a:gd name="connsiteY3" fmla="*/ 1678215 h 1678215"/>
            </a:gdLst>
            <a:ahLst/>
            <a:cxnLst>
              <a:cxn ang="0">
                <a:pos x="connsiteX0" y="connsiteY0"/>
              </a:cxn>
              <a:cxn ang="0">
                <a:pos x="connsiteX1" y="connsiteY1"/>
              </a:cxn>
              <a:cxn ang="0">
                <a:pos x="connsiteX2" y="connsiteY2"/>
              </a:cxn>
              <a:cxn ang="0">
                <a:pos x="connsiteX3" y="connsiteY3"/>
              </a:cxn>
            </a:cxnLst>
            <a:rect l="l" t="t" r="r" b="b"/>
            <a:pathLst>
              <a:path w="471715" h="1678215">
                <a:moveTo>
                  <a:pt x="0" y="0"/>
                </a:moveTo>
                <a:lnTo>
                  <a:pt x="471715" y="0"/>
                </a:lnTo>
                <a:lnTo>
                  <a:pt x="471715" y="1678215"/>
                </a:lnTo>
                <a:lnTo>
                  <a:pt x="0" y="1678215"/>
                </a:lnTo>
              </a:path>
            </a:pathLst>
          </a:custGeom>
          <a:noFill/>
          <a:ln w="127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chemeClr val="accent4"/>
              </a:solidFill>
              <a:latin typeface="Arial" charset="0"/>
              <a:ea typeface="ＭＳ Ｐゴシック" pitchFamily="16" charset="-128"/>
              <a:cs typeface="ＭＳ Ｐゴシック" pitchFamily="-97" charset="-128"/>
            </a:endParaRPr>
          </a:p>
        </p:txBody>
      </p:sp>
      <p:sp>
        <p:nvSpPr>
          <p:cNvPr id="66" name="Freeform 65"/>
          <p:cNvSpPr/>
          <p:nvPr/>
        </p:nvSpPr>
        <p:spPr bwMode="auto">
          <a:xfrm>
            <a:off x="7593608" y="4128026"/>
            <a:ext cx="235857" cy="2086429"/>
          </a:xfrm>
          <a:custGeom>
            <a:avLst/>
            <a:gdLst>
              <a:gd name="connsiteX0" fmla="*/ 0 w 471715"/>
              <a:gd name="connsiteY0" fmla="*/ 0 h 1678215"/>
              <a:gd name="connsiteX1" fmla="*/ 471715 w 471715"/>
              <a:gd name="connsiteY1" fmla="*/ 0 h 1678215"/>
              <a:gd name="connsiteX2" fmla="*/ 471715 w 471715"/>
              <a:gd name="connsiteY2" fmla="*/ 1678215 h 1678215"/>
              <a:gd name="connsiteX3" fmla="*/ 0 w 471715"/>
              <a:gd name="connsiteY3" fmla="*/ 1678215 h 1678215"/>
              <a:gd name="connsiteX4" fmla="*/ 0 w 471715"/>
              <a:gd name="connsiteY4" fmla="*/ 0 h 1678215"/>
              <a:gd name="connsiteX0" fmla="*/ 0 w 471715"/>
              <a:gd name="connsiteY0" fmla="*/ 0 h 1678215"/>
              <a:gd name="connsiteX1" fmla="*/ 471715 w 471715"/>
              <a:gd name="connsiteY1" fmla="*/ 0 h 1678215"/>
              <a:gd name="connsiteX2" fmla="*/ 471715 w 471715"/>
              <a:gd name="connsiteY2" fmla="*/ 1678215 h 1678215"/>
              <a:gd name="connsiteX3" fmla="*/ 0 w 471715"/>
              <a:gd name="connsiteY3" fmla="*/ 1678215 h 1678215"/>
              <a:gd name="connsiteX4" fmla="*/ 91440 w 471715"/>
              <a:gd name="connsiteY4" fmla="*/ 91440 h 1678215"/>
              <a:gd name="connsiteX0" fmla="*/ 0 w 471715"/>
              <a:gd name="connsiteY0" fmla="*/ 0 h 1678215"/>
              <a:gd name="connsiteX1" fmla="*/ 471715 w 471715"/>
              <a:gd name="connsiteY1" fmla="*/ 0 h 1678215"/>
              <a:gd name="connsiteX2" fmla="*/ 471715 w 471715"/>
              <a:gd name="connsiteY2" fmla="*/ 1678215 h 1678215"/>
              <a:gd name="connsiteX3" fmla="*/ 0 w 471715"/>
              <a:gd name="connsiteY3" fmla="*/ 1678215 h 1678215"/>
            </a:gdLst>
            <a:ahLst/>
            <a:cxnLst>
              <a:cxn ang="0">
                <a:pos x="connsiteX0" y="connsiteY0"/>
              </a:cxn>
              <a:cxn ang="0">
                <a:pos x="connsiteX1" y="connsiteY1"/>
              </a:cxn>
              <a:cxn ang="0">
                <a:pos x="connsiteX2" y="connsiteY2"/>
              </a:cxn>
              <a:cxn ang="0">
                <a:pos x="connsiteX3" y="connsiteY3"/>
              </a:cxn>
            </a:cxnLst>
            <a:rect l="l" t="t" r="r" b="b"/>
            <a:pathLst>
              <a:path w="471715" h="1678215">
                <a:moveTo>
                  <a:pt x="0" y="0"/>
                </a:moveTo>
                <a:lnTo>
                  <a:pt x="471715" y="0"/>
                </a:lnTo>
                <a:lnTo>
                  <a:pt x="471715" y="1678215"/>
                </a:lnTo>
                <a:lnTo>
                  <a:pt x="0" y="1678215"/>
                </a:lnTo>
              </a:path>
            </a:pathLst>
          </a:custGeom>
          <a:noFill/>
          <a:ln w="127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8" name="Right Arrow 67"/>
          <p:cNvSpPr/>
          <p:nvPr/>
        </p:nvSpPr>
        <p:spPr bwMode="auto">
          <a:xfrm>
            <a:off x="9601200" y="2687120"/>
            <a:ext cx="675579" cy="26456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254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69" name="Right Arrow 68"/>
          <p:cNvSpPr/>
          <p:nvPr/>
        </p:nvSpPr>
        <p:spPr bwMode="auto">
          <a:xfrm rot="16200000" flipV="1">
            <a:off x="4807441" y="2459199"/>
            <a:ext cx="482408"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51" name="Right Arrow 50"/>
          <p:cNvSpPr/>
          <p:nvPr/>
        </p:nvSpPr>
        <p:spPr bwMode="auto">
          <a:xfrm rot="5400000">
            <a:off x="4190431" y="2274471"/>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0" name="Right Arrow 69"/>
          <p:cNvSpPr/>
          <p:nvPr/>
        </p:nvSpPr>
        <p:spPr bwMode="auto">
          <a:xfrm rot="5400000">
            <a:off x="5424457" y="2274474"/>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2" name="Right Arrow 71"/>
          <p:cNvSpPr/>
          <p:nvPr/>
        </p:nvSpPr>
        <p:spPr bwMode="auto">
          <a:xfrm rot="16200000" flipV="1">
            <a:off x="4807441" y="3235050"/>
            <a:ext cx="482408"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3" name="Right Arrow 72"/>
          <p:cNvSpPr/>
          <p:nvPr/>
        </p:nvSpPr>
        <p:spPr bwMode="auto">
          <a:xfrm rot="5400000">
            <a:off x="4190431" y="3050322"/>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4" name="Right Arrow 73"/>
          <p:cNvSpPr/>
          <p:nvPr/>
        </p:nvSpPr>
        <p:spPr bwMode="auto">
          <a:xfrm rot="5400000">
            <a:off x="5424457" y="3050325"/>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5" name="Right Arrow 74"/>
          <p:cNvSpPr/>
          <p:nvPr/>
        </p:nvSpPr>
        <p:spPr bwMode="auto">
          <a:xfrm rot="16200000" flipV="1">
            <a:off x="4807441" y="4020137"/>
            <a:ext cx="482408"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6" name="Right Arrow 75"/>
          <p:cNvSpPr/>
          <p:nvPr/>
        </p:nvSpPr>
        <p:spPr bwMode="auto">
          <a:xfrm rot="5400000">
            <a:off x="4190431" y="3835409"/>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7" name="Right Arrow 76"/>
          <p:cNvSpPr/>
          <p:nvPr/>
        </p:nvSpPr>
        <p:spPr bwMode="auto">
          <a:xfrm rot="5400000">
            <a:off x="5424457" y="3835412"/>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8" name="Right Arrow 77"/>
          <p:cNvSpPr/>
          <p:nvPr/>
        </p:nvSpPr>
        <p:spPr bwMode="auto">
          <a:xfrm rot="16200000" flipV="1">
            <a:off x="4807441" y="4812157"/>
            <a:ext cx="482408"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79" name="Right Arrow 78"/>
          <p:cNvSpPr/>
          <p:nvPr/>
        </p:nvSpPr>
        <p:spPr bwMode="auto">
          <a:xfrm rot="5400000">
            <a:off x="4190431" y="4627429"/>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0" name="Right Arrow 79"/>
          <p:cNvSpPr/>
          <p:nvPr/>
        </p:nvSpPr>
        <p:spPr bwMode="auto">
          <a:xfrm rot="5400000">
            <a:off x="5424457" y="4627432"/>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1" name="Right Arrow 80"/>
          <p:cNvSpPr/>
          <p:nvPr/>
        </p:nvSpPr>
        <p:spPr bwMode="auto">
          <a:xfrm rot="16200000" flipV="1">
            <a:off x="4807441" y="5581087"/>
            <a:ext cx="482408"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2" name="Right Arrow 81"/>
          <p:cNvSpPr/>
          <p:nvPr/>
        </p:nvSpPr>
        <p:spPr bwMode="auto">
          <a:xfrm rot="5400000">
            <a:off x="4190431" y="5396359"/>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3" name="Right Arrow 82"/>
          <p:cNvSpPr/>
          <p:nvPr/>
        </p:nvSpPr>
        <p:spPr bwMode="auto">
          <a:xfrm rot="5400000">
            <a:off x="5424457" y="5396362"/>
            <a:ext cx="482404" cy="175728"/>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4" name="Freeform 83"/>
          <p:cNvSpPr/>
          <p:nvPr/>
        </p:nvSpPr>
        <p:spPr bwMode="auto">
          <a:xfrm rot="5400000">
            <a:off x="4074392" y="1354642"/>
            <a:ext cx="354582" cy="535628"/>
          </a:xfrm>
          <a:custGeom>
            <a:avLst/>
            <a:gdLst>
              <a:gd name="connsiteX0" fmla="*/ 0 w 637570"/>
              <a:gd name="connsiteY0" fmla="*/ 73692 h 232251"/>
              <a:gd name="connsiteX1" fmla="*/ 479767 w 637570"/>
              <a:gd name="connsiteY1" fmla="*/ 73692 h 232251"/>
              <a:gd name="connsiteX2" fmla="*/ 479767 w 637570"/>
              <a:gd name="connsiteY2" fmla="*/ 0 h 232251"/>
              <a:gd name="connsiteX3" fmla="*/ 637570 w 637570"/>
              <a:gd name="connsiteY3" fmla="*/ 116126 h 232251"/>
              <a:gd name="connsiteX4" fmla="*/ 479767 w 637570"/>
              <a:gd name="connsiteY4" fmla="*/ 232251 h 232251"/>
              <a:gd name="connsiteX5" fmla="*/ 479767 w 637570"/>
              <a:gd name="connsiteY5" fmla="*/ 158559 h 232251"/>
              <a:gd name="connsiteX6" fmla="*/ 0 w 637570"/>
              <a:gd name="connsiteY6" fmla="*/ 158559 h 232251"/>
              <a:gd name="connsiteX7" fmla="*/ 0 w 637570"/>
              <a:gd name="connsiteY7" fmla="*/ 73692 h 232251"/>
              <a:gd name="connsiteX0" fmla="*/ 0 w 637570"/>
              <a:gd name="connsiteY0" fmla="*/ 73692 h 232251"/>
              <a:gd name="connsiteX1" fmla="*/ 479767 w 637570"/>
              <a:gd name="connsiteY1" fmla="*/ 73692 h 232251"/>
              <a:gd name="connsiteX2" fmla="*/ 479767 w 637570"/>
              <a:gd name="connsiteY2" fmla="*/ 0 h 232251"/>
              <a:gd name="connsiteX3" fmla="*/ 637570 w 637570"/>
              <a:gd name="connsiteY3" fmla="*/ 116126 h 232251"/>
              <a:gd name="connsiteX4" fmla="*/ 479767 w 637570"/>
              <a:gd name="connsiteY4" fmla="*/ 232251 h 232251"/>
              <a:gd name="connsiteX5" fmla="*/ 479767 w 637570"/>
              <a:gd name="connsiteY5" fmla="*/ 158559 h 232251"/>
              <a:gd name="connsiteX6" fmla="*/ 198474 w 637570"/>
              <a:gd name="connsiteY6" fmla="*/ 158885 h 232251"/>
              <a:gd name="connsiteX7" fmla="*/ 0 w 637570"/>
              <a:gd name="connsiteY7" fmla="*/ 158559 h 232251"/>
              <a:gd name="connsiteX8" fmla="*/ 0 w 637570"/>
              <a:gd name="connsiteY8" fmla="*/ 73692 h 232251"/>
              <a:gd name="connsiteX0" fmla="*/ 0 w 637570"/>
              <a:gd name="connsiteY0" fmla="*/ 73692 h 232251"/>
              <a:gd name="connsiteX1" fmla="*/ 479767 w 637570"/>
              <a:gd name="connsiteY1" fmla="*/ 73692 h 232251"/>
              <a:gd name="connsiteX2" fmla="*/ 479767 w 637570"/>
              <a:gd name="connsiteY2" fmla="*/ 0 h 232251"/>
              <a:gd name="connsiteX3" fmla="*/ 637570 w 637570"/>
              <a:gd name="connsiteY3" fmla="*/ 116126 h 232251"/>
              <a:gd name="connsiteX4" fmla="*/ 479767 w 637570"/>
              <a:gd name="connsiteY4" fmla="*/ 232251 h 232251"/>
              <a:gd name="connsiteX5" fmla="*/ 479767 w 637570"/>
              <a:gd name="connsiteY5" fmla="*/ 158559 h 232251"/>
              <a:gd name="connsiteX6" fmla="*/ 263451 w 637570"/>
              <a:gd name="connsiteY6" fmla="*/ 158883 h 232251"/>
              <a:gd name="connsiteX7" fmla="*/ 0 w 637570"/>
              <a:gd name="connsiteY7" fmla="*/ 158559 h 232251"/>
              <a:gd name="connsiteX8" fmla="*/ 0 w 637570"/>
              <a:gd name="connsiteY8" fmla="*/ 73692 h 232251"/>
              <a:gd name="connsiteX0" fmla="*/ 0 w 637570"/>
              <a:gd name="connsiteY0" fmla="*/ 73692 h 232251"/>
              <a:gd name="connsiteX1" fmla="*/ 168940 w 637570"/>
              <a:gd name="connsiteY1" fmla="*/ 76188 h 232251"/>
              <a:gd name="connsiteX2" fmla="*/ 479767 w 637570"/>
              <a:gd name="connsiteY2" fmla="*/ 73692 h 232251"/>
              <a:gd name="connsiteX3" fmla="*/ 479767 w 637570"/>
              <a:gd name="connsiteY3" fmla="*/ 0 h 232251"/>
              <a:gd name="connsiteX4" fmla="*/ 637570 w 637570"/>
              <a:gd name="connsiteY4" fmla="*/ 116126 h 232251"/>
              <a:gd name="connsiteX5" fmla="*/ 479767 w 637570"/>
              <a:gd name="connsiteY5" fmla="*/ 232251 h 232251"/>
              <a:gd name="connsiteX6" fmla="*/ 479767 w 637570"/>
              <a:gd name="connsiteY6" fmla="*/ 158559 h 232251"/>
              <a:gd name="connsiteX7" fmla="*/ 263451 w 637570"/>
              <a:gd name="connsiteY7" fmla="*/ 158883 h 232251"/>
              <a:gd name="connsiteX8" fmla="*/ 0 w 637570"/>
              <a:gd name="connsiteY8" fmla="*/ 158559 h 232251"/>
              <a:gd name="connsiteX9" fmla="*/ 0 w 637570"/>
              <a:gd name="connsiteY9" fmla="*/ 73692 h 232251"/>
              <a:gd name="connsiteX0" fmla="*/ 0 w 637570"/>
              <a:gd name="connsiteY0" fmla="*/ 73692 h 684280"/>
              <a:gd name="connsiteX1" fmla="*/ 168940 w 637570"/>
              <a:gd name="connsiteY1" fmla="*/ 76188 h 684280"/>
              <a:gd name="connsiteX2" fmla="*/ 479767 w 637570"/>
              <a:gd name="connsiteY2" fmla="*/ 73692 h 684280"/>
              <a:gd name="connsiteX3" fmla="*/ 479767 w 637570"/>
              <a:gd name="connsiteY3" fmla="*/ 0 h 684280"/>
              <a:gd name="connsiteX4" fmla="*/ 637570 w 637570"/>
              <a:gd name="connsiteY4" fmla="*/ 116126 h 684280"/>
              <a:gd name="connsiteX5" fmla="*/ 479767 w 637570"/>
              <a:gd name="connsiteY5" fmla="*/ 232251 h 684280"/>
              <a:gd name="connsiteX6" fmla="*/ 479767 w 637570"/>
              <a:gd name="connsiteY6" fmla="*/ 158559 h 684280"/>
              <a:gd name="connsiteX7" fmla="*/ 263451 w 637570"/>
              <a:gd name="connsiteY7" fmla="*/ 158883 h 684280"/>
              <a:gd name="connsiteX8" fmla="*/ 265814 w 637570"/>
              <a:gd name="connsiteY8" fmla="*/ 684280 h 684280"/>
              <a:gd name="connsiteX9" fmla="*/ 0 w 637570"/>
              <a:gd name="connsiteY9" fmla="*/ 73692 h 684280"/>
              <a:gd name="connsiteX0" fmla="*/ 20083 w 468630"/>
              <a:gd name="connsiteY0" fmla="*/ 693924 h 693924"/>
              <a:gd name="connsiteX1" fmla="*/ 0 w 468630"/>
              <a:gd name="connsiteY1" fmla="*/ 76188 h 693924"/>
              <a:gd name="connsiteX2" fmla="*/ 310827 w 468630"/>
              <a:gd name="connsiteY2" fmla="*/ 73692 h 693924"/>
              <a:gd name="connsiteX3" fmla="*/ 310827 w 468630"/>
              <a:gd name="connsiteY3" fmla="*/ 0 h 693924"/>
              <a:gd name="connsiteX4" fmla="*/ 468630 w 468630"/>
              <a:gd name="connsiteY4" fmla="*/ 116126 h 693924"/>
              <a:gd name="connsiteX5" fmla="*/ 310827 w 468630"/>
              <a:gd name="connsiteY5" fmla="*/ 232251 h 693924"/>
              <a:gd name="connsiteX6" fmla="*/ 310827 w 468630"/>
              <a:gd name="connsiteY6" fmla="*/ 158559 h 693924"/>
              <a:gd name="connsiteX7" fmla="*/ 94511 w 468630"/>
              <a:gd name="connsiteY7" fmla="*/ 158883 h 693924"/>
              <a:gd name="connsiteX8" fmla="*/ 96874 w 468630"/>
              <a:gd name="connsiteY8" fmla="*/ 684280 h 693924"/>
              <a:gd name="connsiteX9" fmla="*/ 20083 w 468630"/>
              <a:gd name="connsiteY9" fmla="*/ 693924 h 693924"/>
              <a:gd name="connsiteX0" fmla="*/ 2363 w 468630"/>
              <a:gd name="connsiteY0" fmla="*/ 693924 h 693924"/>
              <a:gd name="connsiteX1" fmla="*/ 0 w 468630"/>
              <a:gd name="connsiteY1" fmla="*/ 76188 h 693924"/>
              <a:gd name="connsiteX2" fmla="*/ 310827 w 468630"/>
              <a:gd name="connsiteY2" fmla="*/ 73692 h 693924"/>
              <a:gd name="connsiteX3" fmla="*/ 310827 w 468630"/>
              <a:gd name="connsiteY3" fmla="*/ 0 h 693924"/>
              <a:gd name="connsiteX4" fmla="*/ 468630 w 468630"/>
              <a:gd name="connsiteY4" fmla="*/ 116126 h 693924"/>
              <a:gd name="connsiteX5" fmla="*/ 310827 w 468630"/>
              <a:gd name="connsiteY5" fmla="*/ 232251 h 693924"/>
              <a:gd name="connsiteX6" fmla="*/ 310827 w 468630"/>
              <a:gd name="connsiteY6" fmla="*/ 158559 h 693924"/>
              <a:gd name="connsiteX7" fmla="*/ 94511 w 468630"/>
              <a:gd name="connsiteY7" fmla="*/ 158883 h 693924"/>
              <a:gd name="connsiteX8" fmla="*/ 96874 w 468630"/>
              <a:gd name="connsiteY8" fmla="*/ 684280 h 693924"/>
              <a:gd name="connsiteX9" fmla="*/ 2363 w 468630"/>
              <a:gd name="connsiteY9" fmla="*/ 693924 h 693924"/>
              <a:gd name="connsiteX0" fmla="*/ 2363 w 468630"/>
              <a:gd name="connsiteY0" fmla="*/ 693924 h 702001"/>
              <a:gd name="connsiteX1" fmla="*/ 0 w 468630"/>
              <a:gd name="connsiteY1" fmla="*/ 76188 h 702001"/>
              <a:gd name="connsiteX2" fmla="*/ 310827 w 468630"/>
              <a:gd name="connsiteY2" fmla="*/ 73692 h 702001"/>
              <a:gd name="connsiteX3" fmla="*/ 310827 w 468630"/>
              <a:gd name="connsiteY3" fmla="*/ 0 h 702001"/>
              <a:gd name="connsiteX4" fmla="*/ 468630 w 468630"/>
              <a:gd name="connsiteY4" fmla="*/ 116126 h 702001"/>
              <a:gd name="connsiteX5" fmla="*/ 310827 w 468630"/>
              <a:gd name="connsiteY5" fmla="*/ 232251 h 702001"/>
              <a:gd name="connsiteX6" fmla="*/ 310827 w 468630"/>
              <a:gd name="connsiteY6" fmla="*/ 158559 h 702001"/>
              <a:gd name="connsiteX7" fmla="*/ 94511 w 468630"/>
              <a:gd name="connsiteY7" fmla="*/ 158883 h 702001"/>
              <a:gd name="connsiteX8" fmla="*/ 102781 w 468630"/>
              <a:gd name="connsiteY8" fmla="*/ 702001 h 702001"/>
              <a:gd name="connsiteX9" fmla="*/ 2363 w 468630"/>
              <a:gd name="connsiteY9" fmla="*/ 693924 h 702001"/>
              <a:gd name="connsiteX0" fmla="*/ 2363 w 468630"/>
              <a:gd name="connsiteY0" fmla="*/ 693924 h 702327"/>
              <a:gd name="connsiteX1" fmla="*/ 0 w 468630"/>
              <a:gd name="connsiteY1" fmla="*/ 76188 h 702327"/>
              <a:gd name="connsiteX2" fmla="*/ 310827 w 468630"/>
              <a:gd name="connsiteY2" fmla="*/ 73692 h 702327"/>
              <a:gd name="connsiteX3" fmla="*/ 310827 w 468630"/>
              <a:gd name="connsiteY3" fmla="*/ 0 h 702327"/>
              <a:gd name="connsiteX4" fmla="*/ 468630 w 468630"/>
              <a:gd name="connsiteY4" fmla="*/ 116126 h 702327"/>
              <a:gd name="connsiteX5" fmla="*/ 310827 w 468630"/>
              <a:gd name="connsiteY5" fmla="*/ 232251 h 702327"/>
              <a:gd name="connsiteX6" fmla="*/ 310827 w 468630"/>
              <a:gd name="connsiteY6" fmla="*/ 158559 h 702327"/>
              <a:gd name="connsiteX7" fmla="*/ 94511 w 468630"/>
              <a:gd name="connsiteY7" fmla="*/ 158883 h 702327"/>
              <a:gd name="connsiteX8" fmla="*/ 102781 w 468630"/>
              <a:gd name="connsiteY8" fmla="*/ 702001 h 702327"/>
              <a:gd name="connsiteX9" fmla="*/ 23625 w 468630"/>
              <a:gd name="connsiteY9" fmla="*/ 702327 h 702327"/>
              <a:gd name="connsiteX10" fmla="*/ 2363 w 468630"/>
              <a:gd name="connsiteY10" fmla="*/ 693924 h 702327"/>
              <a:gd name="connsiteX0" fmla="*/ 2363 w 468630"/>
              <a:gd name="connsiteY0" fmla="*/ 693924 h 702327"/>
              <a:gd name="connsiteX1" fmla="*/ 0 w 468630"/>
              <a:gd name="connsiteY1" fmla="*/ 76188 h 702327"/>
              <a:gd name="connsiteX2" fmla="*/ 310827 w 468630"/>
              <a:gd name="connsiteY2" fmla="*/ 73692 h 702327"/>
              <a:gd name="connsiteX3" fmla="*/ 310827 w 468630"/>
              <a:gd name="connsiteY3" fmla="*/ 0 h 702327"/>
              <a:gd name="connsiteX4" fmla="*/ 468630 w 468630"/>
              <a:gd name="connsiteY4" fmla="*/ 116126 h 702327"/>
              <a:gd name="connsiteX5" fmla="*/ 310827 w 468630"/>
              <a:gd name="connsiteY5" fmla="*/ 232251 h 702327"/>
              <a:gd name="connsiteX6" fmla="*/ 310827 w 468630"/>
              <a:gd name="connsiteY6" fmla="*/ 158559 h 702327"/>
              <a:gd name="connsiteX7" fmla="*/ 94511 w 468630"/>
              <a:gd name="connsiteY7" fmla="*/ 158883 h 702327"/>
              <a:gd name="connsiteX8" fmla="*/ 102781 w 468630"/>
              <a:gd name="connsiteY8" fmla="*/ 702001 h 702327"/>
              <a:gd name="connsiteX9" fmla="*/ 88602 w 468630"/>
              <a:gd name="connsiteY9" fmla="*/ 702327 h 702327"/>
              <a:gd name="connsiteX10" fmla="*/ 23625 w 468630"/>
              <a:gd name="connsiteY10" fmla="*/ 702327 h 702327"/>
              <a:gd name="connsiteX11" fmla="*/ 2363 w 468630"/>
              <a:gd name="connsiteY11" fmla="*/ 693924 h 702327"/>
              <a:gd name="connsiteX0" fmla="*/ 2363 w 468630"/>
              <a:gd name="connsiteY0" fmla="*/ 693924 h 707908"/>
              <a:gd name="connsiteX1" fmla="*/ 0 w 468630"/>
              <a:gd name="connsiteY1" fmla="*/ 76188 h 707908"/>
              <a:gd name="connsiteX2" fmla="*/ 310827 w 468630"/>
              <a:gd name="connsiteY2" fmla="*/ 73692 h 707908"/>
              <a:gd name="connsiteX3" fmla="*/ 310827 w 468630"/>
              <a:gd name="connsiteY3" fmla="*/ 0 h 707908"/>
              <a:gd name="connsiteX4" fmla="*/ 468630 w 468630"/>
              <a:gd name="connsiteY4" fmla="*/ 116126 h 707908"/>
              <a:gd name="connsiteX5" fmla="*/ 310827 w 468630"/>
              <a:gd name="connsiteY5" fmla="*/ 232251 h 707908"/>
              <a:gd name="connsiteX6" fmla="*/ 310827 w 468630"/>
              <a:gd name="connsiteY6" fmla="*/ 158559 h 707908"/>
              <a:gd name="connsiteX7" fmla="*/ 94511 w 468630"/>
              <a:gd name="connsiteY7" fmla="*/ 158883 h 707908"/>
              <a:gd name="connsiteX8" fmla="*/ 96872 w 468630"/>
              <a:gd name="connsiteY8" fmla="*/ 707908 h 707908"/>
              <a:gd name="connsiteX9" fmla="*/ 88602 w 468630"/>
              <a:gd name="connsiteY9" fmla="*/ 702327 h 707908"/>
              <a:gd name="connsiteX10" fmla="*/ 23625 w 468630"/>
              <a:gd name="connsiteY10" fmla="*/ 702327 h 707908"/>
              <a:gd name="connsiteX11" fmla="*/ 2363 w 468630"/>
              <a:gd name="connsiteY11" fmla="*/ 693924 h 70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8630" h="707908">
                <a:moveTo>
                  <a:pt x="2363" y="693924"/>
                </a:moveTo>
                <a:cubicBezTo>
                  <a:pt x="1575" y="488012"/>
                  <a:pt x="788" y="282100"/>
                  <a:pt x="0" y="76188"/>
                </a:cubicBezTo>
                <a:lnTo>
                  <a:pt x="310827" y="73692"/>
                </a:lnTo>
                <a:lnTo>
                  <a:pt x="310827" y="0"/>
                </a:lnTo>
                <a:lnTo>
                  <a:pt x="468630" y="116126"/>
                </a:lnTo>
                <a:lnTo>
                  <a:pt x="310827" y="232251"/>
                </a:lnTo>
                <a:lnTo>
                  <a:pt x="310827" y="158559"/>
                </a:lnTo>
                <a:lnTo>
                  <a:pt x="94511" y="158883"/>
                </a:lnTo>
                <a:cubicBezTo>
                  <a:pt x="95299" y="334015"/>
                  <a:pt x="96084" y="532776"/>
                  <a:pt x="96872" y="707908"/>
                </a:cubicBezTo>
                <a:lnTo>
                  <a:pt x="88602" y="702327"/>
                </a:lnTo>
                <a:lnTo>
                  <a:pt x="23625" y="702327"/>
                </a:lnTo>
                <a:lnTo>
                  <a:pt x="2363" y="693924"/>
                </a:lnTo>
                <a:close/>
              </a:path>
            </a:pathLst>
          </a:custGeom>
          <a:gradFill flip="none" rotWithShape="1">
            <a:gsLst>
              <a:gs pos="100000">
                <a:schemeClr val="accent3"/>
              </a:gs>
              <a:gs pos="25000">
                <a:schemeClr val="accent3">
                  <a:alpha val="0"/>
                </a:schemeClr>
              </a:gs>
            </a:gsLst>
            <a:lin ang="16200000" scaled="0"/>
            <a:tileRect/>
          </a:gradFill>
          <a:ln w="12700" cap="flat" cmpd="sng" algn="ctr">
            <a:gradFill flip="none" rotWithShape="1">
              <a:gsLst>
                <a:gs pos="100000">
                  <a:schemeClr val="accent2"/>
                </a:gs>
                <a:gs pos="7000">
                  <a:schemeClr val="accent2">
                    <a:alpha val="0"/>
                  </a:schemeClr>
                </a:gs>
              </a:gsLst>
              <a:lin ang="16200000" scaled="0"/>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7" name="Freeform 86"/>
          <p:cNvSpPr/>
          <p:nvPr/>
        </p:nvSpPr>
        <p:spPr bwMode="auto">
          <a:xfrm rot="5400000">
            <a:off x="5191272" y="1256509"/>
            <a:ext cx="375063" cy="749436"/>
          </a:xfrm>
          <a:custGeom>
            <a:avLst/>
            <a:gdLst>
              <a:gd name="connsiteX0" fmla="*/ 0 w 637570"/>
              <a:gd name="connsiteY0" fmla="*/ 73692 h 232251"/>
              <a:gd name="connsiteX1" fmla="*/ 479767 w 637570"/>
              <a:gd name="connsiteY1" fmla="*/ 73692 h 232251"/>
              <a:gd name="connsiteX2" fmla="*/ 479767 w 637570"/>
              <a:gd name="connsiteY2" fmla="*/ 0 h 232251"/>
              <a:gd name="connsiteX3" fmla="*/ 637570 w 637570"/>
              <a:gd name="connsiteY3" fmla="*/ 116126 h 232251"/>
              <a:gd name="connsiteX4" fmla="*/ 479767 w 637570"/>
              <a:gd name="connsiteY4" fmla="*/ 232251 h 232251"/>
              <a:gd name="connsiteX5" fmla="*/ 479767 w 637570"/>
              <a:gd name="connsiteY5" fmla="*/ 158559 h 232251"/>
              <a:gd name="connsiteX6" fmla="*/ 0 w 637570"/>
              <a:gd name="connsiteY6" fmla="*/ 158559 h 232251"/>
              <a:gd name="connsiteX7" fmla="*/ 0 w 637570"/>
              <a:gd name="connsiteY7" fmla="*/ 73692 h 232251"/>
              <a:gd name="connsiteX0" fmla="*/ 0 w 637570"/>
              <a:gd name="connsiteY0" fmla="*/ 73692 h 232251"/>
              <a:gd name="connsiteX1" fmla="*/ 479767 w 637570"/>
              <a:gd name="connsiteY1" fmla="*/ 73692 h 232251"/>
              <a:gd name="connsiteX2" fmla="*/ 479767 w 637570"/>
              <a:gd name="connsiteY2" fmla="*/ 0 h 232251"/>
              <a:gd name="connsiteX3" fmla="*/ 637570 w 637570"/>
              <a:gd name="connsiteY3" fmla="*/ 116126 h 232251"/>
              <a:gd name="connsiteX4" fmla="*/ 479767 w 637570"/>
              <a:gd name="connsiteY4" fmla="*/ 232251 h 232251"/>
              <a:gd name="connsiteX5" fmla="*/ 479767 w 637570"/>
              <a:gd name="connsiteY5" fmla="*/ 158559 h 232251"/>
              <a:gd name="connsiteX6" fmla="*/ 198474 w 637570"/>
              <a:gd name="connsiteY6" fmla="*/ 158885 h 232251"/>
              <a:gd name="connsiteX7" fmla="*/ 0 w 637570"/>
              <a:gd name="connsiteY7" fmla="*/ 158559 h 232251"/>
              <a:gd name="connsiteX8" fmla="*/ 0 w 637570"/>
              <a:gd name="connsiteY8" fmla="*/ 73692 h 232251"/>
              <a:gd name="connsiteX0" fmla="*/ 0 w 637570"/>
              <a:gd name="connsiteY0" fmla="*/ 73692 h 232251"/>
              <a:gd name="connsiteX1" fmla="*/ 479767 w 637570"/>
              <a:gd name="connsiteY1" fmla="*/ 73692 h 232251"/>
              <a:gd name="connsiteX2" fmla="*/ 479767 w 637570"/>
              <a:gd name="connsiteY2" fmla="*/ 0 h 232251"/>
              <a:gd name="connsiteX3" fmla="*/ 637570 w 637570"/>
              <a:gd name="connsiteY3" fmla="*/ 116126 h 232251"/>
              <a:gd name="connsiteX4" fmla="*/ 479767 w 637570"/>
              <a:gd name="connsiteY4" fmla="*/ 232251 h 232251"/>
              <a:gd name="connsiteX5" fmla="*/ 479767 w 637570"/>
              <a:gd name="connsiteY5" fmla="*/ 158559 h 232251"/>
              <a:gd name="connsiteX6" fmla="*/ 263451 w 637570"/>
              <a:gd name="connsiteY6" fmla="*/ 158883 h 232251"/>
              <a:gd name="connsiteX7" fmla="*/ 0 w 637570"/>
              <a:gd name="connsiteY7" fmla="*/ 158559 h 232251"/>
              <a:gd name="connsiteX8" fmla="*/ 0 w 637570"/>
              <a:gd name="connsiteY8" fmla="*/ 73692 h 232251"/>
              <a:gd name="connsiteX0" fmla="*/ 0 w 637570"/>
              <a:gd name="connsiteY0" fmla="*/ 73692 h 232251"/>
              <a:gd name="connsiteX1" fmla="*/ 168940 w 637570"/>
              <a:gd name="connsiteY1" fmla="*/ 76188 h 232251"/>
              <a:gd name="connsiteX2" fmla="*/ 479767 w 637570"/>
              <a:gd name="connsiteY2" fmla="*/ 73692 h 232251"/>
              <a:gd name="connsiteX3" fmla="*/ 479767 w 637570"/>
              <a:gd name="connsiteY3" fmla="*/ 0 h 232251"/>
              <a:gd name="connsiteX4" fmla="*/ 637570 w 637570"/>
              <a:gd name="connsiteY4" fmla="*/ 116126 h 232251"/>
              <a:gd name="connsiteX5" fmla="*/ 479767 w 637570"/>
              <a:gd name="connsiteY5" fmla="*/ 232251 h 232251"/>
              <a:gd name="connsiteX6" fmla="*/ 479767 w 637570"/>
              <a:gd name="connsiteY6" fmla="*/ 158559 h 232251"/>
              <a:gd name="connsiteX7" fmla="*/ 263451 w 637570"/>
              <a:gd name="connsiteY7" fmla="*/ 158883 h 232251"/>
              <a:gd name="connsiteX8" fmla="*/ 0 w 637570"/>
              <a:gd name="connsiteY8" fmla="*/ 158559 h 232251"/>
              <a:gd name="connsiteX9" fmla="*/ 0 w 637570"/>
              <a:gd name="connsiteY9" fmla="*/ 73692 h 232251"/>
              <a:gd name="connsiteX0" fmla="*/ 0 w 637570"/>
              <a:gd name="connsiteY0" fmla="*/ 73692 h 684280"/>
              <a:gd name="connsiteX1" fmla="*/ 168940 w 637570"/>
              <a:gd name="connsiteY1" fmla="*/ 76188 h 684280"/>
              <a:gd name="connsiteX2" fmla="*/ 479767 w 637570"/>
              <a:gd name="connsiteY2" fmla="*/ 73692 h 684280"/>
              <a:gd name="connsiteX3" fmla="*/ 479767 w 637570"/>
              <a:gd name="connsiteY3" fmla="*/ 0 h 684280"/>
              <a:gd name="connsiteX4" fmla="*/ 637570 w 637570"/>
              <a:gd name="connsiteY4" fmla="*/ 116126 h 684280"/>
              <a:gd name="connsiteX5" fmla="*/ 479767 w 637570"/>
              <a:gd name="connsiteY5" fmla="*/ 232251 h 684280"/>
              <a:gd name="connsiteX6" fmla="*/ 479767 w 637570"/>
              <a:gd name="connsiteY6" fmla="*/ 158559 h 684280"/>
              <a:gd name="connsiteX7" fmla="*/ 263451 w 637570"/>
              <a:gd name="connsiteY7" fmla="*/ 158883 h 684280"/>
              <a:gd name="connsiteX8" fmla="*/ 265814 w 637570"/>
              <a:gd name="connsiteY8" fmla="*/ 684280 h 684280"/>
              <a:gd name="connsiteX9" fmla="*/ 0 w 637570"/>
              <a:gd name="connsiteY9" fmla="*/ 73692 h 684280"/>
              <a:gd name="connsiteX0" fmla="*/ 20083 w 468630"/>
              <a:gd name="connsiteY0" fmla="*/ 693924 h 693924"/>
              <a:gd name="connsiteX1" fmla="*/ 0 w 468630"/>
              <a:gd name="connsiteY1" fmla="*/ 76188 h 693924"/>
              <a:gd name="connsiteX2" fmla="*/ 310827 w 468630"/>
              <a:gd name="connsiteY2" fmla="*/ 73692 h 693924"/>
              <a:gd name="connsiteX3" fmla="*/ 310827 w 468630"/>
              <a:gd name="connsiteY3" fmla="*/ 0 h 693924"/>
              <a:gd name="connsiteX4" fmla="*/ 468630 w 468630"/>
              <a:gd name="connsiteY4" fmla="*/ 116126 h 693924"/>
              <a:gd name="connsiteX5" fmla="*/ 310827 w 468630"/>
              <a:gd name="connsiteY5" fmla="*/ 232251 h 693924"/>
              <a:gd name="connsiteX6" fmla="*/ 310827 w 468630"/>
              <a:gd name="connsiteY6" fmla="*/ 158559 h 693924"/>
              <a:gd name="connsiteX7" fmla="*/ 94511 w 468630"/>
              <a:gd name="connsiteY7" fmla="*/ 158883 h 693924"/>
              <a:gd name="connsiteX8" fmla="*/ 96874 w 468630"/>
              <a:gd name="connsiteY8" fmla="*/ 684280 h 693924"/>
              <a:gd name="connsiteX9" fmla="*/ 20083 w 468630"/>
              <a:gd name="connsiteY9" fmla="*/ 693924 h 693924"/>
              <a:gd name="connsiteX0" fmla="*/ 2363 w 468630"/>
              <a:gd name="connsiteY0" fmla="*/ 693924 h 693924"/>
              <a:gd name="connsiteX1" fmla="*/ 0 w 468630"/>
              <a:gd name="connsiteY1" fmla="*/ 76188 h 693924"/>
              <a:gd name="connsiteX2" fmla="*/ 310827 w 468630"/>
              <a:gd name="connsiteY2" fmla="*/ 73692 h 693924"/>
              <a:gd name="connsiteX3" fmla="*/ 310827 w 468630"/>
              <a:gd name="connsiteY3" fmla="*/ 0 h 693924"/>
              <a:gd name="connsiteX4" fmla="*/ 468630 w 468630"/>
              <a:gd name="connsiteY4" fmla="*/ 116126 h 693924"/>
              <a:gd name="connsiteX5" fmla="*/ 310827 w 468630"/>
              <a:gd name="connsiteY5" fmla="*/ 232251 h 693924"/>
              <a:gd name="connsiteX6" fmla="*/ 310827 w 468630"/>
              <a:gd name="connsiteY6" fmla="*/ 158559 h 693924"/>
              <a:gd name="connsiteX7" fmla="*/ 94511 w 468630"/>
              <a:gd name="connsiteY7" fmla="*/ 158883 h 693924"/>
              <a:gd name="connsiteX8" fmla="*/ 96874 w 468630"/>
              <a:gd name="connsiteY8" fmla="*/ 684280 h 693924"/>
              <a:gd name="connsiteX9" fmla="*/ 2363 w 468630"/>
              <a:gd name="connsiteY9" fmla="*/ 693924 h 693924"/>
              <a:gd name="connsiteX0" fmla="*/ 2363 w 468630"/>
              <a:gd name="connsiteY0" fmla="*/ 693924 h 702001"/>
              <a:gd name="connsiteX1" fmla="*/ 0 w 468630"/>
              <a:gd name="connsiteY1" fmla="*/ 76188 h 702001"/>
              <a:gd name="connsiteX2" fmla="*/ 310827 w 468630"/>
              <a:gd name="connsiteY2" fmla="*/ 73692 h 702001"/>
              <a:gd name="connsiteX3" fmla="*/ 310827 w 468630"/>
              <a:gd name="connsiteY3" fmla="*/ 0 h 702001"/>
              <a:gd name="connsiteX4" fmla="*/ 468630 w 468630"/>
              <a:gd name="connsiteY4" fmla="*/ 116126 h 702001"/>
              <a:gd name="connsiteX5" fmla="*/ 310827 w 468630"/>
              <a:gd name="connsiteY5" fmla="*/ 232251 h 702001"/>
              <a:gd name="connsiteX6" fmla="*/ 310827 w 468630"/>
              <a:gd name="connsiteY6" fmla="*/ 158559 h 702001"/>
              <a:gd name="connsiteX7" fmla="*/ 94511 w 468630"/>
              <a:gd name="connsiteY7" fmla="*/ 158883 h 702001"/>
              <a:gd name="connsiteX8" fmla="*/ 102781 w 468630"/>
              <a:gd name="connsiteY8" fmla="*/ 702001 h 702001"/>
              <a:gd name="connsiteX9" fmla="*/ 2363 w 468630"/>
              <a:gd name="connsiteY9" fmla="*/ 693924 h 702001"/>
              <a:gd name="connsiteX0" fmla="*/ 2363 w 468630"/>
              <a:gd name="connsiteY0" fmla="*/ 693924 h 702327"/>
              <a:gd name="connsiteX1" fmla="*/ 0 w 468630"/>
              <a:gd name="connsiteY1" fmla="*/ 76188 h 702327"/>
              <a:gd name="connsiteX2" fmla="*/ 310827 w 468630"/>
              <a:gd name="connsiteY2" fmla="*/ 73692 h 702327"/>
              <a:gd name="connsiteX3" fmla="*/ 310827 w 468630"/>
              <a:gd name="connsiteY3" fmla="*/ 0 h 702327"/>
              <a:gd name="connsiteX4" fmla="*/ 468630 w 468630"/>
              <a:gd name="connsiteY4" fmla="*/ 116126 h 702327"/>
              <a:gd name="connsiteX5" fmla="*/ 310827 w 468630"/>
              <a:gd name="connsiteY5" fmla="*/ 232251 h 702327"/>
              <a:gd name="connsiteX6" fmla="*/ 310827 w 468630"/>
              <a:gd name="connsiteY6" fmla="*/ 158559 h 702327"/>
              <a:gd name="connsiteX7" fmla="*/ 94511 w 468630"/>
              <a:gd name="connsiteY7" fmla="*/ 158883 h 702327"/>
              <a:gd name="connsiteX8" fmla="*/ 102781 w 468630"/>
              <a:gd name="connsiteY8" fmla="*/ 702001 h 702327"/>
              <a:gd name="connsiteX9" fmla="*/ 23625 w 468630"/>
              <a:gd name="connsiteY9" fmla="*/ 702327 h 702327"/>
              <a:gd name="connsiteX10" fmla="*/ 2363 w 468630"/>
              <a:gd name="connsiteY10" fmla="*/ 693924 h 702327"/>
              <a:gd name="connsiteX0" fmla="*/ 2363 w 468630"/>
              <a:gd name="connsiteY0" fmla="*/ 693924 h 702327"/>
              <a:gd name="connsiteX1" fmla="*/ 0 w 468630"/>
              <a:gd name="connsiteY1" fmla="*/ 76188 h 702327"/>
              <a:gd name="connsiteX2" fmla="*/ 310827 w 468630"/>
              <a:gd name="connsiteY2" fmla="*/ 73692 h 702327"/>
              <a:gd name="connsiteX3" fmla="*/ 310827 w 468630"/>
              <a:gd name="connsiteY3" fmla="*/ 0 h 702327"/>
              <a:gd name="connsiteX4" fmla="*/ 468630 w 468630"/>
              <a:gd name="connsiteY4" fmla="*/ 116126 h 702327"/>
              <a:gd name="connsiteX5" fmla="*/ 310827 w 468630"/>
              <a:gd name="connsiteY5" fmla="*/ 232251 h 702327"/>
              <a:gd name="connsiteX6" fmla="*/ 310827 w 468630"/>
              <a:gd name="connsiteY6" fmla="*/ 158559 h 702327"/>
              <a:gd name="connsiteX7" fmla="*/ 94511 w 468630"/>
              <a:gd name="connsiteY7" fmla="*/ 158883 h 702327"/>
              <a:gd name="connsiteX8" fmla="*/ 102781 w 468630"/>
              <a:gd name="connsiteY8" fmla="*/ 702001 h 702327"/>
              <a:gd name="connsiteX9" fmla="*/ 88602 w 468630"/>
              <a:gd name="connsiteY9" fmla="*/ 702327 h 702327"/>
              <a:gd name="connsiteX10" fmla="*/ 23625 w 468630"/>
              <a:gd name="connsiteY10" fmla="*/ 702327 h 702327"/>
              <a:gd name="connsiteX11" fmla="*/ 2363 w 468630"/>
              <a:gd name="connsiteY11" fmla="*/ 693924 h 702327"/>
              <a:gd name="connsiteX0" fmla="*/ 2361 w 468630"/>
              <a:gd name="connsiteY0" fmla="*/ 841598 h 841598"/>
              <a:gd name="connsiteX1" fmla="*/ 0 w 468630"/>
              <a:gd name="connsiteY1" fmla="*/ 76188 h 841598"/>
              <a:gd name="connsiteX2" fmla="*/ 310827 w 468630"/>
              <a:gd name="connsiteY2" fmla="*/ 73692 h 841598"/>
              <a:gd name="connsiteX3" fmla="*/ 310827 w 468630"/>
              <a:gd name="connsiteY3" fmla="*/ 0 h 841598"/>
              <a:gd name="connsiteX4" fmla="*/ 468630 w 468630"/>
              <a:gd name="connsiteY4" fmla="*/ 116126 h 841598"/>
              <a:gd name="connsiteX5" fmla="*/ 310827 w 468630"/>
              <a:gd name="connsiteY5" fmla="*/ 232251 h 841598"/>
              <a:gd name="connsiteX6" fmla="*/ 310827 w 468630"/>
              <a:gd name="connsiteY6" fmla="*/ 158559 h 841598"/>
              <a:gd name="connsiteX7" fmla="*/ 94511 w 468630"/>
              <a:gd name="connsiteY7" fmla="*/ 158883 h 841598"/>
              <a:gd name="connsiteX8" fmla="*/ 102781 w 468630"/>
              <a:gd name="connsiteY8" fmla="*/ 702001 h 841598"/>
              <a:gd name="connsiteX9" fmla="*/ 88602 w 468630"/>
              <a:gd name="connsiteY9" fmla="*/ 702327 h 841598"/>
              <a:gd name="connsiteX10" fmla="*/ 23625 w 468630"/>
              <a:gd name="connsiteY10" fmla="*/ 702327 h 841598"/>
              <a:gd name="connsiteX11" fmla="*/ 2361 w 468630"/>
              <a:gd name="connsiteY11" fmla="*/ 841598 h 841598"/>
              <a:gd name="connsiteX0" fmla="*/ 2361 w 468630"/>
              <a:gd name="connsiteY0" fmla="*/ 841598 h 844094"/>
              <a:gd name="connsiteX1" fmla="*/ 0 w 468630"/>
              <a:gd name="connsiteY1" fmla="*/ 76188 h 844094"/>
              <a:gd name="connsiteX2" fmla="*/ 310827 w 468630"/>
              <a:gd name="connsiteY2" fmla="*/ 73692 h 844094"/>
              <a:gd name="connsiteX3" fmla="*/ 310827 w 468630"/>
              <a:gd name="connsiteY3" fmla="*/ 0 h 844094"/>
              <a:gd name="connsiteX4" fmla="*/ 468630 w 468630"/>
              <a:gd name="connsiteY4" fmla="*/ 116126 h 844094"/>
              <a:gd name="connsiteX5" fmla="*/ 310827 w 468630"/>
              <a:gd name="connsiteY5" fmla="*/ 232251 h 844094"/>
              <a:gd name="connsiteX6" fmla="*/ 310827 w 468630"/>
              <a:gd name="connsiteY6" fmla="*/ 158559 h 844094"/>
              <a:gd name="connsiteX7" fmla="*/ 94511 w 468630"/>
              <a:gd name="connsiteY7" fmla="*/ 158883 h 844094"/>
              <a:gd name="connsiteX8" fmla="*/ 102781 w 468630"/>
              <a:gd name="connsiteY8" fmla="*/ 702001 h 844094"/>
              <a:gd name="connsiteX9" fmla="*/ 88602 w 468630"/>
              <a:gd name="connsiteY9" fmla="*/ 702327 h 844094"/>
              <a:gd name="connsiteX10" fmla="*/ 313067 w 468630"/>
              <a:gd name="connsiteY10" fmla="*/ 844094 h 844094"/>
              <a:gd name="connsiteX11" fmla="*/ 2361 w 468630"/>
              <a:gd name="connsiteY11" fmla="*/ 841598 h 844094"/>
              <a:gd name="connsiteX0" fmla="*/ 2361 w 468630"/>
              <a:gd name="connsiteY0" fmla="*/ 841598 h 844094"/>
              <a:gd name="connsiteX1" fmla="*/ 0 w 468630"/>
              <a:gd name="connsiteY1" fmla="*/ 76188 h 844094"/>
              <a:gd name="connsiteX2" fmla="*/ 310827 w 468630"/>
              <a:gd name="connsiteY2" fmla="*/ 73692 h 844094"/>
              <a:gd name="connsiteX3" fmla="*/ 310827 w 468630"/>
              <a:gd name="connsiteY3" fmla="*/ 0 h 844094"/>
              <a:gd name="connsiteX4" fmla="*/ 468630 w 468630"/>
              <a:gd name="connsiteY4" fmla="*/ 116126 h 844094"/>
              <a:gd name="connsiteX5" fmla="*/ 310827 w 468630"/>
              <a:gd name="connsiteY5" fmla="*/ 232251 h 844094"/>
              <a:gd name="connsiteX6" fmla="*/ 310827 w 468630"/>
              <a:gd name="connsiteY6" fmla="*/ 158559 h 844094"/>
              <a:gd name="connsiteX7" fmla="*/ 94511 w 468630"/>
              <a:gd name="connsiteY7" fmla="*/ 158883 h 844094"/>
              <a:gd name="connsiteX8" fmla="*/ 102781 w 468630"/>
              <a:gd name="connsiteY8" fmla="*/ 702001 h 844094"/>
              <a:gd name="connsiteX9" fmla="*/ 301253 w 468630"/>
              <a:gd name="connsiteY9" fmla="*/ 714141 h 844094"/>
              <a:gd name="connsiteX10" fmla="*/ 313067 w 468630"/>
              <a:gd name="connsiteY10" fmla="*/ 844094 h 844094"/>
              <a:gd name="connsiteX11" fmla="*/ 2361 w 468630"/>
              <a:gd name="connsiteY11" fmla="*/ 841598 h 844094"/>
              <a:gd name="connsiteX0" fmla="*/ 2361 w 468630"/>
              <a:gd name="connsiteY0" fmla="*/ 776622 h 844094"/>
              <a:gd name="connsiteX1" fmla="*/ 0 w 468630"/>
              <a:gd name="connsiteY1" fmla="*/ 76188 h 844094"/>
              <a:gd name="connsiteX2" fmla="*/ 310827 w 468630"/>
              <a:gd name="connsiteY2" fmla="*/ 73692 h 844094"/>
              <a:gd name="connsiteX3" fmla="*/ 310827 w 468630"/>
              <a:gd name="connsiteY3" fmla="*/ 0 h 844094"/>
              <a:gd name="connsiteX4" fmla="*/ 468630 w 468630"/>
              <a:gd name="connsiteY4" fmla="*/ 116126 h 844094"/>
              <a:gd name="connsiteX5" fmla="*/ 310827 w 468630"/>
              <a:gd name="connsiteY5" fmla="*/ 232251 h 844094"/>
              <a:gd name="connsiteX6" fmla="*/ 310827 w 468630"/>
              <a:gd name="connsiteY6" fmla="*/ 158559 h 844094"/>
              <a:gd name="connsiteX7" fmla="*/ 94511 w 468630"/>
              <a:gd name="connsiteY7" fmla="*/ 158883 h 844094"/>
              <a:gd name="connsiteX8" fmla="*/ 102781 w 468630"/>
              <a:gd name="connsiteY8" fmla="*/ 702001 h 844094"/>
              <a:gd name="connsiteX9" fmla="*/ 301253 w 468630"/>
              <a:gd name="connsiteY9" fmla="*/ 714141 h 844094"/>
              <a:gd name="connsiteX10" fmla="*/ 313067 w 468630"/>
              <a:gd name="connsiteY10" fmla="*/ 844094 h 844094"/>
              <a:gd name="connsiteX11" fmla="*/ 2361 w 468630"/>
              <a:gd name="connsiteY11" fmla="*/ 776622 h 844094"/>
              <a:gd name="connsiteX0" fmla="*/ 2361 w 468630"/>
              <a:gd name="connsiteY0" fmla="*/ 823878 h 844094"/>
              <a:gd name="connsiteX1" fmla="*/ 0 w 468630"/>
              <a:gd name="connsiteY1" fmla="*/ 76188 h 844094"/>
              <a:gd name="connsiteX2" fmla="*/ 310827 w 468630"/>
              <a:gd name="connsiteY2" fmla="*/ 73692 h 844094"/>
              <a:gd name="connsiteX3" fmla="*/ 310827 w 468630"/>
              <a:gd name="connsiteY3" fmla="*/ 0 h 844094"/>
              <a:gd name="connsiteX4" fmla="*/ 468630 w 468630"/>
              <a:gd name="connsiteY4" fmla="*/ 116126 h 844094"/>
              <a:gd name="connsiteX5" fmla="*/ 310827 w 468630"/>
              <a:gd name="connsiteY5" fmla="*/ 232251 h 844094"/>
              <a:gd name="connsiteX6" fmla="*/ 310827 w 468630"/>
              <a:gd name="connsiteY6" fmla="*/ 158559 h 844094"/>
              <a:gd name="connsiteX7" fmla="*/ 94511 w 468630"/>
              <a:gd name="connsiteY7" fmla="*/ 158883 h 844094"/>
              <a:gd name="connsiteX8" fmla="*/ 102781 w 468630"/>
              <a:gd name="connsiteY8" fmla="*/ 702001 h 844094"/>
              <a:gd name="connsiteX9" fmla="*/ 301253 w 468630"/>
              <a:gd name="connsiteY9" fmla="*/ 714141 h 844094"/>
              <a:gd name="connsiteX10" fmla="*/ 313067 w 468630"/>
              <a:gd name="connsiteY10" fmla="*/ 844094 h 844094"/>
              <a:gd name="connsiteX11" fmla="*/ 2361 w 468630"/>
              <a:gd name="connsiteY11" fmla="*/ 823878 h 844094"/>
              <a:gd name="connsiteX0" fmla="*/ 2361 w 468630"/>
              <a:gd name="connsiteY0" fmla="*/ 823878 h 844094"/>
              <a:gd name="connsiteX1" fmla="*/ 0 w 468630"/>
              <a:gd name="connsiteY1" fmla="*/ 76188 h 844094"/>
              <a:gd name="connsiteX2" fmla="*/ 310827 w 468630"/>
              <a:gd name="connsiteY2" fmla="*/ 73692 h 844094"/>
              <a:gd name="connsiteX3" fmla="*/ 310827 w 468630"/>
              <a:gd name="connsiteY3" fmla="*/ 0 h 844094"/>
              <a:gd name="connsiteX4" fmla="*/ 468630 w 468630"/>
              <a:gd name="connsiteY4" fmla="*/ 116126 h 844094"/>
              <a:gd name="connsiteX5" fmla="*/ 310827 w 468630"/>
              <a:gd name="connsiteY5" fmla="*/ 232251 h 844094"/>
              <a:gd name="connsiteX6" fmla="*/ 310827 w 468630"/>
              <a:gd name="connsiteY6" fmla="*/ 158559 h 844094"/>
              <a:gd name="connsiteX7" fmla="*/ 94511 w 468630"/>
              <a:gd name="connsiteY7" fmla="*/ 158883 h 844094"/>
              <a:gd name="connsiteX8" fmla="*/ 102781 w 468630"/>
              <a:gd name="connsiteY8" fmla="*/ 702001 h 844094"/>
              <a:gd name="connsiteX9" fmla="*/ 437114 w 468630"/>
              <a:gd name="connsiteY9" fmla="*/ 708234 h 844094"/>
              <a:gd name="connsiteX10" fmla="*/ 313067 w 468630"/>
              <a:gd name="connsiteY10" fmla="*/ 844094 h 844094"/>
              <a:gd name="connsiteX11" fmla="*/ 2361 w 468630"/>
              <a:gd name="connsiteY11" fmla="*/ 823878 h 844094"/>
              <a:gd name="connsiteX0" fmla="*/ 2361 w 468630"/>
              <a:gd name="connsiteY0" fmla="*/ 823878 h 823878"/>
              <a:gd name="connsiteX1" fmla="*/ 0 w 468630"/>
              <a:gd name="connsiteY1" fmla="*/ 76188 h 823878"/>
              <a:gd name="connsiteX2" fmla="*/ 310827 w 468630"/>
              <a:gd name="connsiteY2" fmla="*/ 73692 h 823878"/>
              <a:gd name="connsiteX3" fmla="*/ 310827 w 468630"/>
              <a:gd name="connsiteY3" fmla="*/ 0 h 823878"/>
              <a:gd name="connsiteX4" fmla="*/ 468630 w 468630"/>
              <a:gd name="connsiteY4" fmla="*/ 116126 h 823878"/>
              <a:gd name="connsiteX5" fmla="*/ 310827 w 468630"/>
              <a:gd name="connsiteY5" fmla="*/ 232251 h 823878"/>
              <a:gd name="connsiteX6" fmla="*/ 310827 w 468630"/>
              <a:gd name="connsiteY6" fmla="*/ 158559 h 823878"/>
              <a:gd name="connsiteX7" fmla="*/ 94511 w 468630"/>
              <a:gd name="connsiteY7" fmla="*/ 158883 h 823878"/>
              <a:gd name="connsiteX8" fmla="*/ 102781 w 468630"/>
              <a:gd name="connsiteY8" fmla="*/ 702001 h 823878"/>
              <a:gd name="connsiteX9" fmla="*/ 437114 w 468630"/>
              <a:gd name="connsiteY9" fmla="*/ 708234 h 823878"/>
              <a:gd name="connsiteX10" fmla="*/ 431207 w 468630"/>
              <a:gd name="connsiteY10" fmla="*/ 802746 h 823878"/>
              <a:gd name="connsiteX11" fmla="*/ 2361 w 468630"/>
              <a:gd name="connsiteY11" fmla="*/ 823878 h 823878"/>
              <a:gd name="connsiteX0" fmla="*/ 2361 w 468630"/>
              <a:gd name="connsiteY0" fmla="*/ 776622 h 802746"/>
              <a:gd name="connsiteX1" fmla="*/ 0 w 468630"/>
              <a:gd name="connsiteY1" fmla="*/ 76188 h 802746"/>
              <a:gd name="connsiteX2" fmla="*/ 310827 w 468630"/>
              <a:gd name="connsiteY2" fmla="*/ 73692 h 802746"/>
              <a:gd name="connsiteX3" fmla="*/ 310827 w 468630"/>
              <a:gd name="connsiteY3" fmla="*/ 0 h 802746"/>
              <a:gd name="connsiteX4" fmla="*/ 468630 w 468630"/>
              <a:gd name="connsiteY4" fmla="*/ 116126 h 802746"/>
              <a:gd name="connsiteX5" fmla="*/ 310827 w 468630"/>
              <a:gd name="connsiteY5" fmla="*/ 232251 h 802746"/>
              <a:gd name="connsiteX6" fmla="*/ 310827 w 468630"/>
              <a:gd name="connsiteY6" fmla="*/ 158559 h 802746"/>
              <a:gd name="connsiteX7" fmla="*/ 94511 w 468630"/>
              <a:gd name="connsiteY7" fmla="*/ 158883 h 802746"/>
              <a:gd name="connsiteX8" fmla="*/ 102781 w 468630"/>
              <a:gd name="connsiteY8" fmla="*/ 702001 h 802746"/>
              <a:gd name="connsiteX9" fmla="*/ 437114 w 468630"/>
              <a:gd name="connsiteY9" fmla="*/ 708234 h 802746"/>
              <a:gd name="connsiteX10" fmla="*/ 431207 w 468630"/>
              <a:gd name="connsiteY10" fmla="*/ 802746 h 802746"/>
              <a:gd name="connsiteX11" fmla="*/ 2361 w 468630"/>
              <a:gd name="connsiteY11" fmla="*/ 776622 h 802746"/>
              <a:gd name="connsiteX0" fmla="*/ 2361 w 468630"/>
              <a:gd name="connsiteY0" fmla="*/ 776622 h 802746"/>
              <a:gd name="connsiteX1" fmla="*/ 0 w 468630"/>
              <a:gd name="connsiteY1" fmla="*/ 76188 h 802746"/>
              <a:gd name="connsiteX2" fmla="*/ 310827 w 468630"/>
              <a:gd name="connsiteY2" fmla="*/ 73692 h 802746"/>
              <a:gd name="connsiteX3" fmla="*/ 310827 w 468630"/>
              <a:gd name="connsiteY3" fmla="*/ 0 h 802746"/>
              <a:gd name="connsiteX4" fmla="*/ 468630 w 468630"/>
              <a:gd name="connsiteY4" fmla="*/ 116126 h 802746"/>
              <a:gd name="connsiteX5" fmla="*/ 310827 w 468630"/>
              <a:gd name="connsiteY5" fmla="*/ 232251 h 802746"/>
              <a:gd name="connsiteX6" fmla="*/ 310827 w 468630"/>
              <a:gd name="connsiteY6" fmla="*/ 158559 h 802746"/>
              <a:gd name="connsiteX7" fmla="*/ 94511 w 468630"/>
              <a:gd name="connsiteY7" fmla="*/ 158883 h 802746"/>
              <a:gd name="connsiteX8" fmla="*/ 102781 w 468630"/>
              <a:gd name="connsiteY8" fmla="*/ 702001 h 802746"/>
              <a:gd name="connsiteX9" fmla="*/ 437114 w 468630"/>
              <a:gd name="connsiteY9" fmla="*/ 708234 h 802746"/>
              <a:gd name="connsiteX10" fmla="*/ 431207 w 468630"/>
              <a:gd name="connsiteY10" fmla="*/ 802746 h 802746"/>
              <a:gd name="connsiteX11" fmla="*/ 2361 w 468630"/>
              <a:gd name="connsiteY11" fmla="*/ 776622 h 802746"/>
              <a:gd name="connsiteX0" fmla="*/ 2361 w 468630"/>
              <a:gd name="connsiteY0" fmla="*/ 794343 h 802746"/>
              <a:gd name="connsiteX1" fmla="*/ 0 w 468630"/>
              <a:gd name="connsiteY1" fmla="*/ 76188 h 802746"/>
              <a:gd name="connsiteX2" fmla="*/ 310827 w 468630"/>
              <a:gd name="connsiteY2" fmla="*/ 73692 h 802746"/>
              <a:gd name="connsiteX3" fmla="*/ 310827 w 468630"/>
              <a:gd name="connsiteY3" fmla="*/ 0 h 802746"/>
              <a:gd name="connsiteX4" fmla="*/ 468630 w 468630"/>
              <a:gd name="connsiteY4" fmla="*/ 116126 h 802746"/>
              <a:gd name="connsiteX5" fmla="*/ 310827 w 468630"/>
              <a:gd name="connsiteY5" fmla="*/ 232251 h 802746"/>
              <a:gd name="connsiteX6" fmla="*/ 310827 w 468630"/>
              <a:gd name="connsiteY6" fmla="*/ 158559 h 802746"/>
              <a:gd name="connsiteX7" fmla="*/ 94511 w 468630"/>
              <a:gd name="connsiteY7" fmla="*/ 158883 h 802746"/>
              <a:gd name="connsiteX8" fmla="*/ 102781 w 468630"/>
              <a:gd name="connsiteY8" fmla="*/ 702001 h 802746"/>
              <a:gd name="connsiteX9" fmla="*/ 437114 w 468630"/>
              <a:gd name="connsiteY9" fmla="*/ 708234 h 802746"/>
              <a:gd name="connsiteX10" fmla="*/ 431207 w 468630"/>
              <a:gd name="connsiteY10" fmla="*/ 802746 h 802746"/>
              <a:gd name="connsiteX11" fmla="*/ 2361 w 468630"/>
              <a:gd name="connsiteY11" fmla="*/ 794343 h 802746"/>
              <a:gd name="connsiteX0" fmla="*/ 2361 w 490277"/>
              <a:gd name="connsiteY0" fmla="*/ 794343 h 802746"/>
              <a:gd name="connsiteX1" fmla="*/ 0 w 490277"/>
              <a:gd name="connsiteY1" fmla="*/ 76188 h 802746"/>
              <a:gd name="connsiteX2" fmla="*/ 310827 w 490277"/>
              <a:gd name="connsiteY2" fmla="*/ 73692 h 802746"/>
              <a:gd name="connsiteX3" fmla="*/ 310827 w 490277"/>
              <a:gd name="connsiteY3" fmla="*/ 0 h 802746"/>
              <a:gd name="connsiteX4" fmla="*/ 468630 w 490277"/>
              <a:gd name="connsiteY4" fmla="*/ 116126 h 802746"/>
              <a:gd name="connsiteX5" fmla="*/ 310827 w 490277"/>
              <a:gd name="connsiteY5" fmla="*/ 232251 h 802746"/>
              <a:gd name="connsiteX6" fmla="*/ 310827 w 490277"/>
              <a:gd name="connsiteY6" fmla="*/ 158559 h 802746"/>
              <a:gd name="connsiteX7" fmla="*/ 94511 w 490277"/>
              <a:gd name="connsiteY7" fmla="*/ 158883 h 802746"/>
              <a:gd name="connsiteX8" fmla="*/ 102781 w 490277"/>
              <a:gd name="connsiteY8" fmla="*/ 702001 h 802746"/>
              <a:gd name="connsiteX9" fmla="*/ 490277 w 490277"/>
              <a:gd name="connsiteY9" fmla="*/ 708234 h 802746"/>
              <a:gd name="connsiteX10" fmla="*/ 431207 w 490277"/>
              <a:gd name="connsiteY10" fmla="*/ 802746 h 802746"/>
              <a:gd name="connsiteX11" fmla="*/ 2361 w 490277"/>
              <a:gd name="connsiteY11" fmla="*/ 794343 h 802746"/>
              <a:gd name="connsiteX0" fmla="*/ 2361 w 490277"/>
              <a:gd name="connsiteY0" fmla="*/ 794343 h 808653"/>
              <a:gd name="connsiteX1" fmla="*/ 0 w 490277"/>
              <a:gd name="connsiteY1" fmla="*/ 76188 h 808653"/>
              <a:gd name="connsiteX2" fmla="*/ 310827 w 490277"/>
              <a:gd name="connsiteY2" fmla="*/ 73692 h 808653"/>
              <a:gd name="connsiteX3" fmla="*/ 310827 w 490277"/>
              <a:gd name="connsiteY3" fmla="*/ 0 h 808653"/>
              <a:gd name="connsiteX4" fmla="*/ 468630 w 490277"/>
              <a:gd name="connsiteY4" fmla="*/ 116126 h 808653"/>
              <a:gd name="connsiteX5" fmla="*/ 310827 w 490277"/>
              <a:gd name="connsiteY5" fmla="*/ 232251 h 808653"/>
              <a:gd name="connsiteX6" fmla="*/ 310827 w 490277"/>
              <a:gd name="connsiteY6" fmla="*/ 158559 h 808653"/>
              <a:gd name="connsiteX7" fmla="*/ 94511 w 490277"/>
              <a:gd name="connsiteY7" fmla="*/ 158883 h 808653"/>
              <a:gd name="connsiteX8" fmla="*/ 102781 w 490277"/>
              <a:gd name="connsiteY8" fmla="*/ 702001 h 808653"/>
              <a:gd name="connsiteX9" fmla="*/ 490277 w 490277"/>
              <a:gd name="connsiteY9" fmla="*/ 708234 h 808653"/>
              <a:gd name="connsiteX10" fmla="*/ 484370 w 490277"/>
              <a:gd name="connsiteY10" fmla="*/ 808653 h 808653"/>
              <a:gd name="connsiteX11" fmla="*/ 2361 w 490277"/>
              <a:gd name="connsiteY11" fmla="*/ 794343 h 808653"/>
              <a:gd name="connsiteX0" fmla="*/ 2361 w 490277"/>
              <a:gd name="connsiteY0" fmla="*/ 794343 h 808653"/>
              <a:gd name="connsiteX1" fmla="*/ 0 w 490277"/>
              <a:gd name="connsiteY1" fmla="*/ 76188 h 808653"/>
              <a:gd name="connsiteX2" fmla="*/ 310827 w 490277"/>
              <a:gd name="connsiteY2" fmla="*/ 73692 h 808653"/>
              <a:gd name="connsiteX3" fmla="*/ 310827 w 490277"/>
              <a:gd name="connsiteY3" fmla="*/ 0 h 808653"/>
              <a:gd name="connsiteX4" fmla="*/ 468630 w 490277"/>
              <a:gd name="connsiteY4" fmla="*/ 116126 h 808653"/>
              <a:gd name="connsiteX5" fmla="*/ 310827 w 490277"/>
              <a:gd name="connsiteY5" fmla="*/ 232251 h 808653"/>
              <a:gd name="connsiteX6" fmla="*/ 310827 w 490277"/>
              <a:gd name="connsiteY6" fmla="*/ 158559 h 808653"/>
              <a:gd name="connsiteX7" fmla="*/ 94511 w 490277"/>
              <a:gd name="connsiteY7" fmla="*/ 158883 h 808653"/>
              <a:gd name="connsiteX8" fmla="*/ 90967 w 490277"/>
              <a:gd name="connsiteY8" fmla="*/ 713815 h 808653"/>
              <a:gd name="connsiteX9" fmla="*/ 490277 w 490277"/>
              <a:gd name="connsiteY9" fmla="*/ 708234 h 808653"/>
              <a:gd name="connsiteX10" fmla="*/ 484370 w 490277"/>
              <a:gd name="connsiteY10" fmla="*/ 808653 h 808653"/>
              <a:gd name="connsiteX11" fmla="*/ 2361 w 490277"/>
              <a:gd name="connsiteY11" fmla="*/ 794343 h 808653"/>
              <a:gd name="connsiteX0" fmla="*/ 2361 w 490277"/>
              <a:gd name="connsiteY0" fmla="*/ 812064 h 812064"/>
              <a:gd name="connsiteX1" fmla="*/ 0 w 490277"/>
              <a:gd name="connsiteY1" fmla="*/ 76188 h 812064"/>
              <a:gd name="connsiteX2" fmla="*/ 310827 w 490277"/>
              <a:gd name="connsiteY2" fmla="*/ 73692 h 812064"/>
              <a:gd name="connsiteX3" fmla="*/ 310827 w 490277"/>
              <a:gd name="connsiteY3" fmla="*/ 0 h 812064"/>
              <a:gd name="connsiteX4" fmla="*/ 468630 w 490277"/>
              <a:gd name="connsiteY4" fmla="*/ 116126 h 812064"/>
              <a:gd name="connsiteX5" fmla="*/ 310827 w 490277"/>
              <a:gd name="connsiteY5" fmla="*/ 232251 h 812064"/>
              <a:gd name="connsiteX6" fmla="*/ 310827 w 490277"/>
              <a:gd name="connsiteY6" fmla="*/ 158559 h 812064"/>
              <a:gd name="connsiteX7" fmla="*/ 94511 w 490277"/>
              <a:gd name="connsiteY7" fmla="*/ 158883 h 812064"/>
              <a:gd name="connsiteX8" fmla="*/ 90967 w 490277"/>
              <a:gd name="connsiteY8" fmla="*/ 713815 h 812064"/>
              <a:gd name="connsiteX9" fmla="*/ 490277 w 490277"/>
              <a:gd name="connsiteY9" fmla="*/ 708234 h 812064"/>
              <a:gd name="connsiteX10" fmla="*/ 484370 w 490277"/>
              <a:gd name="connsiteY10" fmla="*/ 808653 h 812064"/>
              <a:gd name="connsiteX11" fmla="*/ 2361 w 490277"/>
              <a:gd name="connsiteY11" fmla="*/ 812064 h 812064"/>
              <a:gd name="connsiteX0" fmla="*/ 16348 w 490277"/>
              <a:gd name="connsiteY0" fmla="*/ 1007889 h 1007889"/>
              <a:gd name="connsiteX1" fmla="*/ 0 w 490277"/>
              <a:gd name="connsiteY1" fmla="*/ 76188 h 1007889"/>
              <a:gd name="connsiteX2" fmla="*/ 310827 w 490277"/>
              <a:gd name="connsiteY2" fmla="*/ 73692 h 1007889"/>
              <a:gd name="connsiteX3" fmla="*/ 310827 w 490277"/>
              <a:gd name="connsiteY3" fmla="*/ 0 h 1007889"/>
              <a:gd name="connsiteX4" fmla="*/ 468630 w 490277"/>
              <a:gd name="connsiteY4" fmla="*/ 116126 h 1007889"/>
              <a:gd name="connsiteX5" fmla="*/ 310827 w 490277"/>
              <a:gd name="connsiteY5" fmla="*/ 232251 h 1007889"/>
              <a:gd name="connsiteX6" fmla="*/ 310827 w 490277"/>
              <a:gd name="connsiteY6" fmla="*/ 158559 h 1007889"/>
              <a:gd name="connsiteX7" fmla="*/ 94511 w 490277"/>
              <a:gd name="connsiteY7" fmla="*/ 158883 h 1007889"/>
              <a:gd name="connsiteX8" fmla="*/ 90967 w 490277"/>
              <a:gd name="connsiteY8" fmla="*/ 713815 h 1007889"/>
              <a:gd name="connsiteX9" fmla="*/ 490277 w 490277"/>
              <a:gd name="connsiteY9" fmla="*/ 708234 h 1007889"/>
              <a:gd name="connsiteX10" fmla="*/ 484370 w 490277"/>
              <a:gd name="connsiteY10" fmla="*/ 808653 h 1007889"/>
              <a:gd name="connsiteX11" fmla="*/ 16348 w 490277"/>
              <a:gd name="connsiteY11" fmla="*/ 1007889 h 1007889"/>
              <a:gd name="connsiteX0" fmla="*/ 2358 w 490277"/>
              <a:gd name="connsiteY0" fmla="*/ 1021876 h 1021876"/>
              <a:gd name="connsiteX1" fmla="*/ 0 w 490277"/>
              <a:gd name="connsiteY1" fmla="*/ 76188 h 1021876"/>
              <a:gd name="connsiteX2" fmla="*/ 310827 w 490277"/>
              <a:gd name="connsiteY2" fmla="*/ 73692 h 1021876"/>
              <a:gd name="connsiteX3" fmla="*/ 310827 w 490277"/>
              <a:gd name="connsiteY3" fmla="*/ 0 h 1021876"/>
              <a:gd name="connsiteX4" fmla="*/ 468630 w 490277"/>
              <a:gd name="connsiteY4" fmla="*/ 116126 h 1021876"/>
              <a:gd name="connsiteX5" fmla="*/ 310827 w 490277"/>
              <a:gd name="connsiteY5" fmla="*/ 232251 h 1021876"/>
              <a:gd name="connsiteX6" fmla="*/ 310827 w 490277"/>
              <a:gd name="connsiteY6" fmla="*/ 158559 h 1021876"/>
              <a:gd name="connsiteX7" fmla="*/ 94511 w 490277"/>
              <a:gd name="connsiteY7" fmla="*/ 158883 h 1021876"/>
              <a:gd name="connsiteX8" fmla="*/ 90967 w 490277"/>
              <a:gd name="connsiteY8" fmla="*/ 713815 h 1021876"/>
              <a:gd name="connsiteX9" fmla="*/ 490277 w 490277"/>
              <a:gd name="connsiteY9" fmla="*/ 708234 h 1021876"/>
              <a:gd name="connsiteX10" fmla="*/ 484370 w 490277"/>
              <a:gd name="connsiteY10" fmla="*/ 808653 h 1021876"/>
              <a:gd name="connsiteX11" fmla="*/ 2358 w 490277"/>
              <a:gd name="connsiteY11" fmla="*/ 1021876 h 1021876"/>
              <a:gd name="connsiteX0" fmla="*/ 2358 w 490277"/>
              <a:gd name="connsiteY0" fmla="*/ 1021876 h 1021876"/>
              <a:gd name="connsiteX1" fmla="*/ 0 w 490277"/>
              <a:gd name="connsiteY1" fmla="*/ 76188 h 1021876"/>
              <a:gd name="connsiteX2" fmla="*/ 310827 w 490277"/>
              <a:gd name="connsiteY2" fmla="*/ 73692 h 1021876"/>
              <a:gd name="connsiteX3" fmla="*/ 310827 w 490277"/>
              <a:gd name="connsiteY3" fmla="*/ 0 h 1021876"/>
              <a:gd name="connsiteX4" fmla="*/ 468630 w 490277"/>
              <a:gd name="connsiteY4" fmla="*/ 116126 h 1021876"/>
              <a:gd name="connsiteX5" fmla="*/ 310827 w 490277"/>
              <a:gd name="connsiteY5" fmla="*/ 232251 h 1021876"/>
              <a:gd name="connsiteX6" fmla="*/ 310827 w 490277"/>
              <a:gd name="connsiteY6" fmla="*/ 158559 h 1021876"/>
              <a:gd name="connsiteX7" fmla="*/ 94511 w 490277"/>
              <a:gd name="connsiteY7" fmla="*/ 158883 h 1021876"/>
              <a:gd name="connsiteX8" fmla="*/ 97961 w 490277"/>
              <a:gd name="connsiteY8" fmla="*/ 888658 h 1021876"/>
              <a:gd name="connsiteX9" fmla="*/ 490277 w 490277"/>
              <a:gd name="connsiteY9" fmla="*/ 708234 h 1021876"/>
              <a:gd name="connsiteX10" fmla="*/ 484370 w 490277"/>
              <a:gd name="connsiteY10" fmla="*/ 808653 h 1021876"/>
              <a:gd name="connsiteX11" fmla="*/ 2358 w 490277"/>
              <a:gd name="connsiteY11" fmla="*/ 1021876 h 1021876"/>
              <a:gd name="connsiteX0" fmla="*/ 2358 w 490277"/>
              <a:gd name="connsiteY0" fmla="*/ 1021876 h 1021876"/>
              <a:gd name="connsiteX1" fmla="*/ 0 w 490277"/>
              <a:gd name="connsiteY1" fmla="*/ 76188 h 1021876"/>
              <a:gd name="connsiteX2" fmla="*/ 310827 w 490277"/>
              <a:gd name="connsiteY2" fmla="*/ 73692 h 1021876"/>
              <a:gd name="connsiteX3" fmla="*/ 310827 w 490277"/>
              <a:gd name="connsiteY3" fmla="*/ 0 h 1021876"/>
              <a:gd name="connsiteX4" fmla="*/ 468630 w 490277"/>
              <a:gd name="connsiteY4" fmla="*/ 116126 h 1021876"/>
              <a:gd name="connsiteX5" fmla="*/ 310827 w 490277"/>
              <a:gd name="connsiteY5" fmla="*/ 232251 h 1021876"/>
              <a:gd name="connsiteX6" fmla="*/ 310827 w 490277"/>
              <a:gd name="connsiteY6" fmla="*/ 158559 h 1021876"/>
              <a:gd name="connsiteX7" fmla="*/ 94511 w 490277"/>
              <a:gd name="connsiteY7" fmla="*/ 158883 h 1021876"/>
              <a:gd name="connsiteX8" fmla="*/ 97961 w 490277"/>
              <a:gd name="connsiteY8" fmla="*/ 888658 h 1021876"/>
              <a:gd name="connsiteX9" fmla="*/ 490277 w 490277"/>
              <a:gd name="connsiteY9" fmla="*/ 708234 h 1021876"/>
              <a:gd name="connsiteX10" fmla="*/ 477376 w 490277"/>
              <a:gd name="connsiteY10" fmla="*/ 1004478 h 1021876"/>
              <a:gd name="connsiteX11" fmla="*/ 2358 w 490277"/>
              <a:gd name="connsiteY11" fmla="*/ 1021876 h 1021876"/>
              <a:gd name="connsiteX0" fmla="*/ 2358 w 1455413"/>
              <a:gd name="connsiteY0" fmla="*/ 1021876 h 1021876"/>
              <a:gd name="connsiteX1" fmla="*/ 0 w 1455413"/>
              <a:gd name="connsiteY1" fmla="*/ 76188 h 1021876"/>
              <a:gd name="connsiteX2" fmla="*/ 310827 w 1455413"/>
              <a:gd name="connsiteY2" fmla="*/ 73692 h 1021876"/>
              <a:gd name="connsiteX3" fmla="*/ 310827 w 1455413"/>
              <a:gd name="connsiteY3" fmla="*/ 0 h 1021876"/>
              <a:gd name="connsiteX4" fmla="*/ 468630 w 1455413"/>
              <a:gd name="connsiteY4" fmla="*/ 116126 h 1021876"/>
              <a:gd name="connsiteX5" fmla="*/ 310827 w 1455413"/>
              <a:gd name="connsiteY5" fmla="*/ 232251 h 1021876"/>
              <a:gd name="connsiteX6" fmla="*/ 310827 w 1455413"/>
              <a:gd name="connsiteY6" fmla="*/ 158559 h 1021876"/>
              <a:gd name="connsiteX7" fmla="*/ 94511 w 1455413"/>
              <a:gd name="connsiteY7" fmla="*/ 158883 h 1021876"/>
              <a:gd name="connsiteX8" fmla="*/ 97961 w 1455413"/>
              <a:gd name="connsiteY8" fmla="*/ 888658 h 1021876"/>
              <a:gd name="connsiteX9" fmla="*/ 1455413 w 1455413"/>
              <a:gd name="connsiteY9" fmla="*/ 876083 h 1021876"/>
              <a:gd name="connsiteX10" fmla="*/ 477376 w 1455413"/>
              <a:gd name="connsiteY10" fmla="*/ 1004478 h 1021876"/>
              <a:gd name="connsiteX11" fmla="*/ 2358 w 1455413"/>
              <a:gd name="connsiteY11" fmla="*/ 1021876 h 1021876"/>
              <a:gd name="connsiteX0" fmla="*/ 2358 w 1455413"/>
              <a:gd name="connsiteY0" fmla="*/ 1021876 h 1021876"/>
              <a:gd name="connsiteX1" fmla="*/ 0 w 1455413"/>
              <a:gd name="connsiteY1" fmla="*/ 76188 h 1021876"/>
              <a:gd name="connsiteX2" fmla="*/ 310827 w 1455413"/>
              <a:gd name="connsiteY2" fmla="*/ 73692 h 1021876"/>
              <a:gd name="connsiteX3" fmla="*/ 310827 w 1455413"/>
              <a:gd name="connsiteY3" fmla="*/ 0 h 1021876"/>
              <a:gd name="connsiteX4" fmla="*/ 468630 w 1455413"/>
              <a:gd name="connsiteY4" fmla="*/ 116126 h 1021876"/>
              <a:gd name="connsiteX5" fmla="*/ 310827 w 1455413"/>
              <a:gd name="connsiteY5" fmla="*/ 232251 h 1021876"/>
              <a:gd name="connsiteX6" fmla="*/ 310827 w 1455413"/>
              <a:gd name="connsiteY6" fmla="*/ 158559 h 1021876"/>
              <a:gd name="connsiteX7" fmla="*/ 94511 w 1455413"/>
              <a:gd name="connsiteY7" fmla="*/ 158883 h 1021876"/>
              <a:gd name="connsiteX8" fmla="*/ 97961 w 1455413"/>
              <a:gd name="connsiteY8" fmla="*/ 888658 h 1021876"/>
              <a:gd name="connsiteX9" fmla="*/ 1455413 w 1455413"/>
              <a:gd name="connsiteY9" fmla="*/ 876083 h 1021876"/>
              <a:gd name="connsiteX10" fmla="*/ 1372575 w 1455413"/>
              <a:gd name="connsiteY10" fmla="*/ 969510 h 1021876"/>
              <a:gd name="connsiteX11" fmla="*/ 2358 w 1455413"/>
              <a:gd name="connsiteY11" fmla="*/ 1021876 h 1021876"/>
              <a:gd name="connsiteX0" fmla="*/ 788 w 1460836"/>
              <a:gd name="connsiteY0" fmla="*/ 986908 h 986908"/>
              <a:gd name="connsiteX1" fmla="*/ 5423 w 1460836"/>
              <a:gd name="connsiteY1" fmla="*/ 76188 h 986908"/>
              <a:gd name="connsiteX2" fmla="*/ 316250 w 1460836"/>
              <a:gd name="connsiteY2" fmla="*/ 73692 h 986908"/>
              <a:gd name="connsiteX3" fmla="*/ 316250 w 1460836"/>
              <a:gd name="connsiteY3" fmla="*/ 0 h 986908"/>
              <a:gd name="connsiteX4" fmla="*/ 474053 w 1460836"/>
              <a:gd name="connsiteY4" fmla="*/ 116126 h 986908"/>
              <a:gd name="connsiteX5" fmla="*/ 316250 w 1460836"/>
              <a:gd name="connsiteY5" fmla="*/ 232251 h 986908"/>
              <a:gd name="connsiteX6" fmla="*/ 316250 w 1460836"/>
              <a:gd name="connsiteY6" fmla="*/ 158559 h 986908"/>
              <a:gd name="connsiteX7" fmla="*/ 99934 w 1460836"/>
              <a:gd name="connsiteY7" fmla="*/ 158883 h 986908"/>
              <a:gd name="connsiteX8" fmla="*/ 103384 w 1460836"/>
              <a:gd name="connsiteY8" fmla="*/ 888658 h 986908"/>
              <a:gd name="connsiteX9" fmla="*/ 1460836 w 1460836"/>
              <a:gd name="connsiteY9" fmla="*/ 876083 h 986908"/>
              <a:gd name="connsiteX10" fmla="*/ 1377998 w 1460836"/>
              <a:gd name="connsiteY10" fmla="*/ 969510 h 986908"/>
              <a:gd name="connsiteX11" fmla="*/ 788 w 1460836"/>
              <a:gd name="connsiteY11" fmla="*/ 986908 h 986908"/>
              <a:gd name="connsiteX0" fmla="*/ 788 w 1460836"/>
              <a:gd name="connsiteY0" fmla="*/ 986908 h 986908"/>
              <a:gd name="connsiteX1" fmla="*/ 5423 w 1460836"/>
              <a:gd name="connsiteY1" fmla="*/ 76188 h 986908"/>
              <a:gd name="connsiteX2" fmla="*/ 316250 w 1460836"/>
              <a:gd name="connsiteY2" fmla="*/ 73692 h 986908"/>
              <a:gd name="connsiteX3" fmla="*/ 316250 w 1460836"/>
              <a:gd name="connsiteY3" fmla="*/ 0 h 986908"/>
              <a:gd name="connsiteX4" fmla="*/ 474053 w 1460836"/>
              <a:gd name="connsiteY4" fmla="*/ 116126 h 986908"/>
              <a:gd name="connsiteX5" fmla="*/ 316250 w 1460836"/>
              <a:gd name="connsiteY5" fmla="*/ 232251 h 986908"/>
              <a:gd name="connsiteX6" fmla="*/ 316250 w 1460836"/>
              <a:gd name="connsiteY6" fmla="*/ 158559 h 986908"/>
              <a:gd name="connsiteX7" fmla="*/ 99934 w 1460836"/>
              <a:gd name="connsiteY7" fmla="*/ 158883 h 986908"/>
              <a:gd name="connsiteX8" fmla="*/ 103384 w 1460836"/>
              <a:gd name="connsiteY8" fmla="*/ 888658 h 986908"/>
              <a:gd name="connsiteX9" fmla="*/ 1460836 w 1460836"/>
              <a:gd name="connsiteY9" fmla="*/ 876083 h 986908"/>
              <a:gd name="connsiteX10" fmla="*/ 482798 w 1460836"/>
              <a:gd name="connsiteY10" fmla="*/ 976503 h 986908"/>
              <a:gd name="connsiteX11" fmla="*/ 788 w 1460836"/>
              <a:gd name="connsiteY11" fmla="*/ 986908 h 986908"/>
              <a:gd name="connsiteX0" fmla="*/ 788 w 495697"/>
              <a:gd name="connsiteY0" fmla="*/ 986908 h 986908"/>
              <a:gd name="connsiteX1" fmla="*/ 5423 w 495697"/>
              <a:gd name="connsiteY1" fmla="*/ 76188 h 986908"/>
              <a:gd name="connsiteX2" fmla="*/ 316250 w 495697"/>
              <a:gd name="connsiteY2" fmla="*/ 73692 h 986908"/>
              <a:gd name="connsiteX3" fmla="*/ 316250 w 495697"/>
              <a:gd name="connsiteY3" fmla="*/ 0 h 986908"/>
              <a:gd name="connsiteX4" fmla="*/ 474053 w 495697"/>
              <a:gd name="connsiteY4" fmla="*/ 116126 h 986908"/>
              <a:gd name="connsiteX5" fmla="*/ 316250 w 495697"/>
              <a:gd name="connsiteY5" fmla="*/ 232251 h 986908"/>
              <a:gd name="connsiteX6" fmla="*/ 316250 w 495697"/>
              <a:gd name="connsiteY6" fmla="*/ 158559 h 986908"/>
              <a:gd name="connsiteX7" fmla="*/ 99934 w 495697"/>
              <a:gd name="connsiteY7" fmla="*/ 158883 h 986908"/>
              <a:gd name="connsiteX8" fmla="*/ 103384 w 495697"/>
              <a:gd name="connsiteY8" fmla="*/ 888658 h 986908"/>
              <a:gd name="connsiteX9" fmla="*/ 495697 w 495697"/>
              <a:gd name="connsiteY9" fmla="*/ 883078 h 986908"/>
              <a:gd name="connsiteX10" fmla="*/ 482798 w 495697"/>
              <a:gd name="connsiteY10" fmla="*/ 976503 h 986908"/>
              <a:gd name="connsiteX11" fmla="*/ 788 w 495697"/>
              <a:gd name="connsiteY11" fmla="*/ 986908 h 986908"/>
              <a:gd name="connsiteX0" fmla="*/ 788 w 495700"/>
              <a:gd name="connsiteY0" fmla="*/ 1714257 h 1714257"/>
              <a:gd name="connsiteX1" fmla="*/ 5426 w 495700"/>
              <a:gd name="connsiteY1" fmla="*/ 76188 h 1714257"/>
              <a:gd name="connsiteX2" fmla="*/ 316253 w 495700"/>
              <a:gd name="connsiteY2" fmla="*/ 73692 h 1714257"/>
              <a:gd name="connsiteX3" fmla="*/ 316253 w 495700"/>
              <a:gd name="connsiteY3" fmla="*/ 0 h 1714257"/>
              <a:gd name="connsiteX4" fmla="*/ 474056 w 495700"/>
              <a:gd name="connsiteY4" fmla="*/ 116126 h 1714257"/>
              <a:gd name="connsiteX5" fmla="*/ 316253 w 495700"/>
              <a:gd name="connsiteY5" fmla="*/ 232251 h 1714257"/>
              <a:gd name="connsiteX6" fmla="*/ 316253 w 495700"/>
              <a:gd name="connsiteY6" fmla="*/ 158559 h 1714257"/>
              <a:gd name="connsiteX7" fmla="*/ 99937 w 495700"/>
              <a:gd name="connsiteY7" fmla="*/ 158883 h 1714257"/>
              <a:gd name="connsiteX8" fmla="*/ 103387 w 495700"/>
              <a:gd name="connsiteY8" fmla="*/ 888658 h 1714257"/>
              <a:gd name="connsiteX9" fmla="*/ 495700 w 495700"/>
              <a:gd name="connsiteY9" fmla="*/ 883078 h 1714257"/>
              <a:gd name="connsiteX10" fmla="*/ 482801 w 495700"/>
              <a:gd name="connsiteY10" fmla="*/ 976503 h 1714257"/>
              <a:gd name="connsiteX11" fmla="*/ 788 w 495700"/>
              <a:gd name="connsiteY11" fmla="*/ 1714257 h 1714257"/>
              <a:gd name="connsiteX0" fmla="*/ 788 w 495703"/>
              <a:gd name="connsiteY0" fmla="*/ 979912 h 979912"/>
              <a:gd name="connsiteX1" fmla="*/ 5429 w 495703"/>
              <a:gd name="connsiteY1" fmla="*/ 76188 h 979912"/>
              <a:gd name="connsiteX2" fmla="*/ 316256 w 495703"/>
              <a:gd name="connsiteY2" fmla="*/ 73692 h 979912"/>
              <a:gd name="connsiteX3" fmla="*/ 316256 w 495703"/>
              <a:gd name="connsiteY3" fmla="*/ 0 h 979912"/>
              <a:gd name="connsiteX4" fmla="*/ 474059 w 495703"/>
              <a:gd name="connsiteY4" fmla="*/ 116126 h 979912"/>
              <a:gd name="connsiteX5" fmla="*/ 316256 w 495703"/>
              <a:gd name="connsiteY5" fmla="*/ 232251 h 979912"/>
              <a:gd name="connsiteX6" fmla="*/ 316256 w 495703"/>
              <a:gd name="connsiteY6" fmla="*/ 158559 h 979912"/>
              <a:gd name="connsiteX7" fmla="*/ 99940 w 495703"/>
              <a:gd name="connsiteY7" fmla="*/ 158883 h 979912"/>
              <a:gd name="connsiteX8" fmla="*/ 103390 w 495703"/>
              <a:gd name="connsiteY8" fmla="*/ 888658 h 979912"/>
              <a:gd name="connsiteX9" fmla="*/ 495703 w 495703"/>
              <a:gd name="connsiteY9" fmla="*/ 883078 h 979912"/>
              <a:gd name="connsiteX10" fmla="*/ 482804 w 495703"/>
              <a:gd name="connsiteY10" fmla="*/ 976503 h 979912"/>
              <a:gd name="connsiteX11" fmla="*/ 788 w 495703"/>
              <a:gd name="connsiteY11" fmla="*/ 979912 h 979912"/>
              <a:gd name="connsiteX0" fmla="*/ 788 w 495703"/>
              <a:gd name="connsiteY0" fmla="*/ 979912 h 979912"/>
              <a:gd name="connsiteX1" fmla="*/ 5429 w 495703"/>
              <a:gd name="connsiteY1" fmla="*/ 76188 h 979912"/>
              <a:gd name="connsiteX2" fmla="*/ 316256 w 495703"/>
              <a:gd name="connsiteY2" fmla="*/ 73692 h 979912"/>
              <a:gd name="connsiteX3" fmla="*/ 316256 w 495703"/>
              <a:gd name="connsiteY3" fmla="*/ 0 h 979912"/>
              <a:gd name="connsiteX4" fmla="*/ 474059 w 495703"/>
              <a:gd name="connsiteY4" fmla="*/ 116126 h 979912"/>
              <a:gd name="connsiteX5" fmla="*/ 316256 w 495703"/>
              <a:gd name="connsiteY5" fmla="*/ 232251 h 979912"/>
              <a:gd name="connsiteX6" fmla="*/ 316256 w 495703"/>
              <a:gd name="connsiteY6" fmla="*/ 158559 h 979912"/>
              <a:gd name="connsiteX7" fmla="*/ 99940 w 495703"/>
              <a:gd name="connsiteY7" fmla="*/ 158883 h 979912"/>
              <a:gd name="connsiteX8" fmla="*/ 103390 w 495703"/>
              <a:gd name="connsiteY8" fmla="*/ 888658 h 979912"/>
              <a:gd name="connsiteX9" fmla="*/ 99141 w 495703"/>
              <a:gd name="connsiteY9" fmla="*/ 879352 h 979912"/>
              <a:gd name="connsiteX10" fmla="*/ 495703 w 495703"/>
              <a:gd name="connsiteY10" fmla="*/ 883078 h 979912"/>
              <a:gd name="connsiteX11" fmla="*/ 482804 w 495703"/>
              <a:gd name="connsiteY11" fmla="*/ 976503 h 979912"/>
              <a:gd name="connsiteX12" fmla="*/ 788 w 495703"/>
              <a:gd name="connsiteY12" fmla="*/ 979912 h 979912"/>
              <a:gd name="connsiteX0" fmla="*/ 788 w 495703"/>
              <a:gd name="connsiteY0" fmla="*/ 979912 h 997485"/>
              <a:gd name="connsiteX1" fmla="*/ 5429 w 495703"/>
              <a:gd name="connsiteY1" fmla="*/ 76188 h 997485"/>
              <a:gd name="connsiteX2" fmla="*/ 316256 w 495703"/>
              <a:gd name="connsiteY2" fmla="*/ 73692 h 997485"/>
              <a:gd name="connsiteX3" fmla="*/ 316256 w 495703"/>
              <a:gd name="connsiteY3" fmla="*/ 0 h 997485"/>
              <a:gd name="connsiteX4" fmla="*/ 474059 w 495703"/>
              <a:gd name="connsiteY4" fmla="*/ 116126 h 997485"/>
              <a:gd name="connsiteX5" fmla="*/ 316256 w 495703"/>
              <a:gd name="connsiteY5" fmla="*/ 232251 h 997485"/>
              <a:gd name="connsiteX6" fmla="*/ 316256 w 495703"/>
              <a:gd name="connsiteY6" fmla="*/ 158559 h 997485"/>
              <a:gd name="connsiteX7" fmla="*/ 99940 w 495703"/>
              <a:gd name="connsiteY7" fmla="*/ 158883 h 997485"/>
              <a:gd name="connsiteX8" fmla="*/ 103390 w 495703"/>
              <a:gd name="connsiteY8" fmla="*/ 888658 h 997485"/>
              <a:gd name="connsiteX9" fmla="*/ 99141 w 495703"/>
              <a:gd name="connsiteY9" fmla="*/ 879352 h 997485"/>
              <a:gd name="connsiteX10" fmla="*/ 495703 w 495703"/>
              <a:gd name="connsiteY10" fmla="*/ 883078 h 997485"/>
              <a:gd name="connsiteX11" fmla="*/ 489798 w 495703"/>
              <a:gd name="connsiteY11" fmla="*/ 997485 h 997485"/>
              <a:gd name="connsiteX12" fmla="*/ 788 w 495703"/>
              <a:gd name="connsiteY12" fmla="*/ 979912 h 997485"/>
              <a:gd name="connsiteX0" fmla="*/ 788 w 495703"/>
              <a:gd name="connsiteY0" fmla="*/ 979912 h 990492"/>
              <a:gd name="connsiteX1" fmla="*/ 5429 w 495703"/>
              <a:gd name="connsiteY1" fmla="*/ 76188 h 990492"/>
              <a:gd name="connsiteX2" fmla="*/ 316256 w 495703"/>
              <a:gd name="connsiteY2" fmla="*/ 73692 h 990492"/>
              <a:gd name="connsiteX3" fmla="*/ 316256 w 495703"/>
              <a:gd name="connsiteY3" fmla="*/ 0 h 990492"/>
              <a:gd name="connsiteX4" fmla="*/ 474059 w 495703"/>
              <a:gd name="connsiteY4" fmla="*/ 116126 h 990492"/>
              <a:gd name="connsiteX5" fmla="*/ 316256 w 495703"/>
              <a:gd name="connsiteY5" fmla="*/ 232251 h 990492"/>
              <a:gd name="connsiteX6" fmla="*/ 316256 w 495703"/>
              <a:gd name="connsiteY6" fmla="*/ 158559 h 990492"/>
              <a:gd name="connsiteX7" fmla="*/ 99940 w 495703"/>
              <a:gd name="connsiteY7" fmla="*/ 158883 h 990492"/>
              <a:gd name="connsiteX8" fmla="*/ 103390 w 495703"/>
              <a:gd name="connsiteY8" fmla="*/ 888658 h 990492"/>
              <a:gd name="connsiteX9" fmla="*/ 99141 w 495703"/>
              <a:gd name="connsiteY9" fmla="*/ 879352 h 990492"/>
              <a:gd name="connsiteX10" fmla="*/ 495703 w 495703"/>
              <a:gd name="connsiteY10" fmla="*/ 883078 h 990492"/>
              <a:gd name="connsiteX11" fmla="*/ 489798 w 495703"/>
              <a:gd name="connsiteY11" fmla="*/ 990492 h 990492"/>
              <a:gd name="connsiteX12" fmla="*/ 788 w 495703"/>
              <a:gd name="connsiteY12" fmla="*/ 979912 h 9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703" h="990492">
                <a:moveTo>
                  <a:pt x="788" y="979912"/>
                </a:moveTo>
                <a:cubicBezTo>
                  <a:pt x="0" y="774000"/>
                  <a:pt x="6217" y="282100"/>
                  <a:pt x="5429" y="76188"/>
                </a:cubicBezTo>
                <a:lnTo>
                  <a:pt x="316256" y="73692"/>
                </a:lnTo>
                <a:lnTo>
                  <a:pt x="316256" y="0"/>
                </a:lnTo>
                <a:lnTo>
                  <a:pt x="474059" y="116126"/>
                </a:lnTo>
                <a:lnTo>
                  <a:pt x="316256" y="232251"/>
                </a:lnTo>
                <a:lnTo>
                  <a:pt x="316256" y="158559"/>
                </a:lnTo>
                <a:lnTo>
                  <a:pt x="99940" y="158883"/>
                </a:lnTo>
                <a:cubicBezTo>
                  <a:pt x="100728" y="334015"/>
                  <a:pt x="102602" y="713526"/>
                  <a:pt x="103390" y="888658"/>
                </a:cubicBezTo>
                <a:lnTo>
                  <a:pt x="99141" y="879352"/>
                </a:lnTo>
                <a:lnTo>
                  <a:pt x="495703" y="883078"/>
                </a:lnTo>
                <a:lnTo>
                  <a:pt x="489798" y="990492"/>
                </a:lnTo>
                <a:lnTo>
                  <a:pt x="788" y="979912"/>
                </a:lnTo>
                <a:close/>
              </a:path>
            </a:pathLst>
          </a:custGeom>
          <a:gradFill flip="none" rotWithShape="1">
            <a:gsLst>
              <a:gs pos="100000">
                <a:schemeClr val="accent3"/>
              </a:gs>
              <a:gs pos="0">
                <a:schemeClr val="accent3">
                  <a:alpha val="0"/>
                </a:schemeClr>
              </a:gs>
            </a:gsLst>
            <a:path path="rect">
              <a:fillToRect l="100000" t="100000"/>
            </a:path>
            <a:tileRect r="-100000" b="-100000"/>
          </a:gradFill>
          <a:ln w="12700" cap="flat" cmpd="sng" algn="ctr">
            <a:gradFill flip="none" rotWithShape="1">
              <a:gsLst>
                <a:gs pos="100000">
                  <a:schemeClr val="accent2"/>
                </a:gs>
                <a:gs pos="7000">
                  <a:schemeClr val="accent2">
                    <a:alpha val="0"/>
                  </a:schemeClr>
                </a:gs>
              </a:gsLst>
              <a:path path="rect">
                <a:fillToRect l="100000" t="100000"/>
              </a:path>
              <a:tileRect r="-100000" b="-100000"/>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88" name="TextBox 87"/>
          <p:cNvSpPr txBox="1"/>
          <p:nvPr/>
        </p:nvSpPr>
        <p:spPr>
          <a:xfrm>
            <a:off x="914400" y="1697994"/>
            <a:ext cx="494145" cy="634187"/>
          </a:xfrm>
          <a:prstGeom prst="rect">
            <a:avLst/>
          </a:prstGeom>
          <a:noFill/>
          <a:effectLst/>
        </p:spPr>
        <p:txBody>
          <a:bodyPr wrap="none" lIns="0" tIns="0" rIns="0" bIns="0" rtlCol="0" anchor="t">
            <a:noAutofit/>
          </a:bodyPr>
          <a:lstStyle/>
          <a:p>
            <a:pPr eaLnBrk="0" hangingPunct="0"/>
            <a:r>
              <a:rPr lang="en-US" sz="4000" b="1"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rPr>
              <a:t>1</a:t>
            </a:r>
            <a:endParaRPr lang="en-US" sz="1400" b="1" baseline="30000"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endParaRPr>
          </a:p>
        </p:txBody>
      </p:sp>
      <p:sp>
        <p:nvSpPr>
          <p:cNvPr id="90" name="TextBox 89"/>
          <p:cNvSpPr txBox="1"/>
          <p:nvPr/>
        </p:nvSpPr>
        <p:spPr>
          <a:xfrm>
            <a:off x="914400" y="2479965"/>
            <a:ext cx="494145" cy="634187"/>
          </a:xfrm>
          <a:prstGeom prst="rect">
            <a:avLst/>
          </a:prstGeom>
          <a:noFill/>
          <a:effectLst/>
        </p:spPr>
        <p:txBody>
          <a:bodyPr wrap="none" lIns="0" tIns="0" rIns="0" bIns="0" rtlCol="0" anchor="t">
            <a:noAutofit/>
          </a:bodyPr>
          <a:lstStyle/>
          <a:p>
            <a:pPr eaLnBrk="0" hangingPunct="0"/>
            <a:r>
              <a:rPr lang="en-US" sz="4000" b="1"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rPr>
              <a:t>2</a:t>
            </a:r>
            <a:endParaRPr lang="en-US" sz="1400" b="1" baseline="30000"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endParaRPr>
          </a:p>
        </p:txBody>
      </p:sp>
      <p:sp>
        <p:nvSpPr>
          <p:cNvPr id="91" name="TextBox 90"/>
          <p:cNvSpPr txBox="1"/>
          <p:nvPr/>
        </p:nvSpPr>
        <p:spPr>
          <a:xfrm>
            <a:off x="914400" y="3253510"/>
            <a:ext cx="494145" cy="634187"/>
          </a:xfrm>
          <a:prstGeom prst="rect">
            <a:avLst/>
          </a:prstGeom>
          <a:noFill/>
          <a:effectLst/>
        </p:spPr>
        <p:txBody>
          <a:bodyPr wrap="none" lIns="0" tIns="0" rIns="0" bIns="0" rtlCol="0" anchor="t">
            <a:noAutofit/>
          </a:bodyPr>
          <a:lstStyle/>
          <a:p>
            <a:pPr eaLnBrk="0" hangingPunct="0"/>
            <a:r>
              <a:rPr lang="en-US" sz="4000" b="1"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rPr>
              <a:t>3</a:t>
            </a:r>
            <a:endParaRPr lang="en-US" sz="1400" b="1" baseline="30000"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endParaRPr>
          </a:p>
        </p:txBody>
      </p:sp>
      <p:sp>
        <p:nvSpPr>
          <p:cNvPr id="92" name="TextBox 91"/>
          <p:cNvSpPr txBox="1"/>
          <p:nvPr/>
        </p:nvSpPr>
        <p:spPr>
          <a:xfrm>
            <a:off x="914400" y="4045530"/>
            <a:ext cx="494145" cy="634187"/>
          </a:xfrm>
          <a:prstGeom prst="rect">
            <a:avLst/>
          </a:prstGeom>
          <a:noFill/>
          <a:effectLst/>
        </p:spPr>
        <p:txBody>
          <a:bodyPr wrap="none" lIns="0" tIns="0" rIns="0" bIns="0" rtlCol="0" anchor="t">
            <a:noAutofit/>
          </a:bodyPr>
          <a:lstStyle/>
          <a:p>
            <a:pPr eaLnBrk="0" hangingPunct="0"/>
            <a:r>
              <a:rPr lang="en-US" sz="4000" b="1"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rPr>
              <a:t>4</a:t>
            </a:r>
            <a:endParaRPr lang="en-US" sz="1400" b="1" baseline="30000"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endParaRPr>
          </a:p>
        </p:txBody>
      </p:sp>
      <p:sp>
        <p:nvSpPr>
          <p:cNvPr id="93" name="TextBox 92"/>
          <p:cNvSpPr txBox="1"/>
          <p:nvPr/>
        </p:nvSpPr>
        <p:spPr>
          <a:xfrm>
            <a:off x="914400" y="4819075"/>
            <a:ext cx="494145" cy="634187"/>
          </a:xfrm>
          <a:prstGeom prst="rect">
            <a:avLst/>
          </a:prstGeom>
          <a:noFill/>
          <a:effectLst/>
        </p:spPr>
        <p:txBody>
          <a:bodyPr wrap="none" lIns="0" tIns="0" rIns="0" bIns="0" rtlCol="0" anchor="t">
            <a:noAutofit/>
          </a:bodyPr>
          <a:lstStyle/>
          <a:p>
            <a:pPr eaLnBrk="0" hangingPunct="0"/>
            <a:r>
              <a:rPr lang="en-US" sz="4000" b="1"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rPr>
              <a:t>5</a:t>
            </a:r>
            <a:endParaRPr lang="en-US" sz="1400" b="1" baseline="30000"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endParaRPr>
          </a:p>
        </p:txBody>
      </p:sp>
      <p:sp>
        <p:nvSpPr>
          <p:cNvPr id="94" name="TextBox 93"/>
          <p:cNvSpPr txBox="1"/>
          <p:nvPr/>
        </p:nvSpPr>
        <p:spPr>
          <a:xfrm>
            <a:off x="914400" y="5592620"/>
            <a:ext cx="494145" cy="634187"/>
          </a:xfrm>
          <a:prstGeom prst="rect">
            <a:avLst/>
          </a:prstGeom>
          <a:noFill/>
          <a:effectLst/>
        </p:spPr>
        <p:txBody>
          <a:bodyPr wrap="none" lIns="0" tIns="0" rIns="0" bIns="0" rtlCol="0" anchor="t">
            <a:noAutofit/>
          </a:bodyPr>
          <a:lstStyle/>
          <a:p>
            <a:pPr eaLnBrk="0" hangingPunct="0"/>
            <a:r>
              <a:rPr lang="en-US" sz="4000" b="1"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rPr>
              <a:t>6</a:t>
            </a:r>
            <a:endParaRPr lang="en-US" sz="1400" b="1" baseline="30000" dirty="0">
              <a:ln>
                <a:gradFill flip="none" rotWithShape="1">
                  <a:gsLst>
                    <a:gs pos="100000">
                      <a:schemeClr val="accent4">
                        <a:alpha val="60000"/>
                      </a:schemeClr>
                    </a:gs>
                    <a:gs pos="0">
                      <a:schemeClr val="accent4">
                        <a:alpha val="0"/>
                      </a:schemeClr>
                    </a:gs>
                  </a:gsLst>
                  <a:lin ang="16200000" scaled="0"/>
                  <a:tileRect/>
                </a:gradFill>
              </a:ln>
              <a:gradFill flip="none" rotWithShape="1">
                <a:gsLst>
                  <a:gs pos="5000">
                    <a:schemeClr val="accent4">
                      <a:alpha val="0"/>
                    </a:schemeClr>
                  </a:gs>
                  <a:gs pos="55000">
                    <a:schemeClr val="accent4">
                      <a:alpha val="40000"/>
                    </a:schemeClr>
                  </a:gs>
                </a:gsLst>
                <a:lin ang="16200000" scaled="0"/>
                <a:tileRect/>
              </a:gradFill>
              <a:effectLst>
                <a:reflection stA="0" endPos="0" dir="5400000" sy="-100000" algn="bl" rotWithShape="0"/>
              </a:effectLst>
              <a:latin typeface="Arial" charset="0"/>
              <a:ea typeface="ＭＳ Ｐゴシック" pitchFamily="16" charset="-128"/>
              <a:cs typeface="ＭＳ Ｐゴシック" pitchFamily="-97"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par>
                                <p:cTn id="8" presetID="22" presetClass="entr" presetSubtype="1" fill="hold" grpId="0" nodeType="withEffect">
                                  <p:stCondLst>
                                    <p:cond delay="100"/>
                                  </p:stCondLst>
                                  <p:childTnLst>
                                    <p:set>
                                      <p:cBhvr>
                                        <p:cTn id="9" dur="1" fill="hold">
                                          <p:stCondLst>
                                            <p:cond delay="0"/>
                                          </p:stCondLst>
                                        </p:cTn>
                                        <p:tgtEl>
                                          <p:spTgt spid="51"/>
                                        </p:tgtEl>
                                        <p:attrNameLst>
                                          <p:attrName>style.visibility</p:attrName>
                                        </p:attrNameLst>
                                      </p:cBhvr>
                                      <p:to>
                                        <p:strVal val="visible"/>
                                      </p:to>
                                    </p:set>
                                    <p:animEffect transition="in" filter="wipe(up)">
                                      <p:cBhvr>
                                        <p:cTn id="10" dur="500"/>
                                        <p:tgtEl>
                                          <p:spTgt spid="51"/>
                                        </p:tgtEl>
                                      </p:cBhvr>
                                    </p:animEffect>
                                  </p:childTnLst>
                                </p:cTn>
                              </p:par>
                              <p:par>
                                <p:cTn id="11" presetID="22" presetClass="entr" presetSubtype="1" fill="hold" grpId="0" nodeType="withEffect">
                                  <p:stCondLst>
                                    <p:cond delay="200"/>
                                  </p:stCondLst>
                                  <p:childTnLst>
                                    <p:set>
                                      <p:cBhvr>
                                        <p:cTn id="12" dur="1" fill="hold">
                                          <p:stCondLst>
                                            <p:cond delay="0"/>
                                          </p:stCondLst>
                                        </p:cTn>
                                        <p:tgtEl>
                                          <p:spTgt spid="73"/>
                                        </p:tgtEl>
                                        <p:attrNameLst>
                                          <p:attrName>style.visibility</p:attrName>
                                        </p:attrNameLst>
                                      </p:cBhvr>
                                      <p:to>
                                        <p:strVal val="visible"/>
                                      </p:to>
                                    </p:set>
                                    <p:animEffect transition="in" filter="wipe(up)">
                                      <p:cBhvr>
                                        <p:cTn id="13" dur="500"/>
                                        <p:tgtEl>
                                          <p:spTgt spid="73"/>
                                        </p:tgtEl>
                                      </p:cBhvr>
                                    </p:animEffect>
                                  </p:childTnLst>
                                </p:cTn>
                              </p:par>
                              <p:par>
                                <p:cTn id="14" presetID="22" presetClass="entr" presetSubtype="1" fill="hold" grpId="0" nodeType="withEffect">
                                  <p:stCondLst>
                                    <p:cond delay="300"/>
                                  </p:stCondLst>
                                  <p:childTnLst>
                                    <p:set>
                                      <p:cBhvr>
                                        <p:cTn id="15" dur="1" fill="hold">
                                          <p:stCondLst>
                                            <p:cond delay="0"/>
                                          </p:stCondLst>
                                        </p:cTn>
                                        <p:tgtEl>
                                          <p:spTgt spid="76"/>
                                        </p:tgtEl>
                                        <p:attrNameLst>
                                          <p:attrName>style.visibility</p:attrName>
                                        </p:attrNameLst>
                                      </p:cBhvr>
                                      <p:to>
                                        <p:strVal val="visible"/>
                                      </p:to>
                                    </p:set>
                                    <p:animEffect transition="in" filter="wipe(up)">
                                      <p:cBhvr>
                                        <p:cTn id="16" dur="500"/>
                                        <p:tgtEl>
                                          <p:spTgt spid="76"/>
                                        </p:tgtEl>
                                      </p:cBhvr>
                                    </p:animEffect>
                                  </p:childTnLst>
                                </p:cTn>
                              </p:par>
                              <p:par>
                                <p:cTn id="17" presetID="22" presetClass="entr" presetSubtype="1" fill="hold" grpId="0" nodeType="withEffect">
                                  <p:stCondLst>
                                    <p:cond delay="400"/>
                                  </p:stCondLst>
                                  <p:childTnLst>
                                    <p:set>
                                      <p:cBhvr>
                                        <p:cTn id="18" dur="1" fill="hold">
                                          <p:stCondLst>
                                            <p:cond delay="0"/>
                                          </p:stCondLst>
                                        </p:cTn>
                                        <p:tgtEl>
                                          <p:spTgt spid="79"/>
                                        </p:tgtEl>
                                        <p:attrNameLst>
                                          <p:attrName>style.visibility</p:attrName>
                                        </p:attrNameLst>
                                      </p:cBhvr>
                                      <p:to>
                                        <p:strVal val="visible"/>
                                      </p:to>
                                    </p:set>
                                    <p:animEffect transition="in" filter="wipe(up)">
                                      <p:cBhvr>
                                        <p:cTn id="19" dur="500"/>
                                        <p:tgtEl>
                                          <p:spTgt spid="79"/>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82"/>
                                        </p:tgtEl>
                                        <p:attrNameLst>
                                          <p:attrName>style.visibility</p:attrName>
                                        </p:attrNameLst>
                                      </p:cBhvr>
                                      <p:to>
                                        <p:strVal val="visible"/>
                                      </p:to>
                                    </p:set>
                                    <p:animEffect transition="in" filter="wipe(up)">
                                      <p:cBhvr>
                                        <p:cTn id="22" dur="500"/>
                                        <p:tgtEl>
                                          <p:spTgt spid="82"/>
                                        </p:tgtEl>
                                      </p:cBhvr>
                                    </p:animEffect>
                                  </p:childTnLst>
                                </p:cTn>
                              </p:par>
                              <p:par>
                                <p:cTn id="23" presetID="22" presetClass="entr" presetSubtype="4" fill="hold" grpId="0" nodeType="withEffect">
                                  <p:stCondLst>
                                    <p:cond delay="600"/>
                                  </p:stCondLst>
                                  <p:childTnLst>
                                    <p:set>
                                      <p:cBhvr>
                                        <p:cTn id="24" dur="1" fill="hold">
                                          <p:stCondLst>
                                            <p:cond delay="0"/>
                                          </p:stCondLst>
                                        </p:cTn>
                                        <p:tgtEl>
                                          <p:spTgt spid="81"/>
                                        </p:tgtEl>
                                        <p:attrNameLst>
                                          <p:attrName>style.visibility</p:attrName>
                                        </p:attrNameLst>
                                      </p:cBhvr>
                                      <p:to>
                                        <p:strVal val="visible"/>
                                      </p:to>
                                    </p:set>
                                    <p:animEffect transition="in" filter="wipe(down)">
                                      <p:cBhvr>
                                        <p:cTn id="25" dur="500"/>
                                        <p:tgtEl>
                                          <p:spTgt spid="81"/>
                                        </p:tgtEl>
                                      </p:cBhvr>
                                    </p:animEffect>
                                  </p:childTnLst>
                                </p:cTn>
                              </p:par>
                              <p:par>
                                <p:cTn id="26" presetID="22" presetClass="entr" presetSubtype="4" fill="hold" grpId="0" nodeType="withEffect">
                                  <p:stCondLst>
                                    <p:cond delay="700"/>
                                  </p:stCondLst>
                                  <p:childTnLst>
                                    <p:set>
                                      <p:cBhvr>
                                        <p:cTn id="27" dur="1" fill="hold">
                                          <p:stCondLst>
                                            <p:cond delay="0"/>
                                          </p:stCondLst>
                                        </p:cTn>
                                        <p:tgtEl>
                                          <p:spTgt spid="78"/>
                                        </p:tgtEl>
                                        <p:attrNameLst>
                                          <p:attrName>style.visibility</p:attrName>
                                        </p:attrNameLst>
                                      </p:cBhvr>
                                      <p:to>
                                        <p:strVal val="visible"/>
                                      </p:to>
                                    </p:set>
                                    <p:animEffect transition="in" filter="wipe(down)">
                                      <p:cBhvr>
                                        <p:cTn id="28" dur="500"/>
                                        <p:tgtEl>
                                          <p:spTgt spid="78"/>
                                        </p:tgtEl>
                                      </p:cBhvr>
                                    </p:animEffect>
                                  </p:childTnLst>
                                </p:cTn>
                              </p:par>
                              <p:par>
                                <p:cTn id="29" presetID="22" presetClass="entr" presetSubtype="4" fill="hold" grpId="0" nodeType="withEffect">
                                  <p:stCondLst>
                                    <p:cond delay="800"/>
                                  </p:stCondLst>
                                  <p:childTnLst>
                                    <p:set>
                                      <p:cBhvr>
                                        <p:cTn id="30" dur="1" fill="hold">
                                          <p:stCondLst>
                                            <p:cond delay="0"/>
                                          </p:stCondLst>
                                        </p:cTn>
                                        <p:tgtEl>
                                          <p:spTgt spid="75"/>
                                        </p:tgtEl>
                                        <p:attrNameLst>
                                          <p:attrName>style.visibility</p:attrName>
                                        </p:attrNameLst>
                                      </p:cBhvr>
                                      <p:to>
                                        <p:strVal val="visible"/>
                                      </p:to>
                                    </p:set>
                                    <p:animEffect transition="in" filter="wipe(down)">
                                      <p:cBhvr>
                                        <p:cTn id="31" dur="500"/>
                                        <p:tgtEl>
                                          <p:spTgt spid="75"/>
                                        </p:tgtEl>
                                      </p:cBhvr>
                                    </p:animEffect>
                                  </p:childTnLst>
                                </p:cTn>
                              </p:par>
                              <p:par>
                                <p:cTn id="32" presetID="22" presetClass="entr" presetSubtype="4" fill="hold" grpId="0" nodeType="withEffect">
                                  <p:stCondLst>
                                    <p:cond delay="900"/>
                                  </p:stCondLst>
                                  <p:childTnLst>
                                    <p:set>
                                      <p:cBhvr>
                                        <p:cTn id="33" dur="1" fill="hold">
                                          <p:stCondLst>
                                            <p:cond delay="0"/>
                                          </p:stCondLst>
                                        </p:cTn>
                                        <p:tgtEl>
                                          <p:spTgt spid="72"/>
                                        </p:tgtEl>
                                        <p:attrNameLst>
                                          <p:attrName>style.visibility</p:attrName>
                                        </p:attrNameLst>
                                      </p:cBhvr>
                                      <p:to>
                                        <p:strVal val="visible"/>
                                      </p:to>
                                    </p:set>
                                    <p:animEffect transition="in" filter="wipe(down)">
                                      <p:cBhvr>
                                        <p:cTn id="34" dur="500"/>
                                        <p:tgtEl>
                                          <p:spTgt spid="72"/>
                                        </p:tgtEl>
                                      </p:cBhvr>
                                    </p:animEffect>
                                  </p:childTnLst>
                                </p:cTn>
                              </p:par>
                              <p:par>
                                <p:cTn id="35" presetID="22" presetClass="entr" presetSubtype="4" fill="hold" grpId="0" nodeType="withEffect">
                                  <p:stCondLst>
                                    <p:cond delay="100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par>
                                <p:cTn id="38" presetID="22" presetClass="entr" presetSubtype="8" fill="hold" grpId="0" nodeType="withEffect">
                                  <p:stCondLst>
                                    <p:cond delay="130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500"/>
                                        <p:tgtEl>
                                          <p:spTgt spid="87"/>
                                        </p:tgtEl>
                                      </p:cBhvr>
                                    </p:animEffect>
                                  </p:childTnLst>
                                </p:cTn>
                              </p:par>
                              <p:par>
                                <p:cTn id="41" presetID="22" presetClass="entr" presetSubtype="1" fill="hold" grpId="0" nodeType="withEffect">
                                  <p:stCondLst>
                                    <p:cond delay="1400"/>
                                  </p:stCondLst>
                                  <p:childTnLst>
                                    <p:set>
                                      <p:cBhvr>
                                        <p:cTn id="42" dur="1" fill="hold">
                                          <p:stCondLst>
                                            <p:cond delay="0"/>
                                          </p:stCondLst>
                                        </p:cTn>
                                        <p:tgtEl>
                                          <p:spTgt spid="70"/>
                                        </p:tgtEl>
                                        <p:attrNameLst>
                                          <p:attrName>style.visibility</p:attrName>
                                        </p:attrNameLst>
                                      </p:cBhvr>
                                      <p:to>
                                        <p:strVal val="visible"/>
                                      </p:to>
                                    </p:set>
                                    <p:animEffect transition="in" filter="wipe(up)">
                                      <p:cBhvr>
                                        <p:cTn id="43" dur="500"/>
                                        <p:tgtEl>
                                          <p:spTgt spid="70"/>
                                        </p:tgtEl>
                                      </p:cBhvr>
                                    </p:animEffect>
                                  </p:childTnLst>
                                </p:cTn>
                              </p:par>
                              <p:par>
                                <p:cTn id="44" presetID="22" presetClass="entr" presetSubtype="1" fill="hold" grpId="0" nodeType="withEffect">
                                  <p:stCondLst>
                                    <p:cond delay="1500"/>
                                  </p:stCondLst>
                                  <p:childTnLst>
                                    <p:set>
                                      <p:cBhvr>
                                        <p:cTn id="45" dur="1" fill="hold">
                                          <p:stCondLst>
                                            <p:cond delay="0"/>
                                          </p:stCondLst>
                                        </p:cTn>
                                        <p:tgtEl>
                                          <p:spTgt spid="74"/>
                                        </p:tgtEl>
                                        <p:attrNameLst>
                                          <p:attrName>style.visibility</p:attrName>
                                        </p:attrNameLst>
                                      </p:cBhvr>
                                      <p:to>
                                        <p:strVal val="visible"/>
                                      </p:to>
                                    </p:set>
                                    <p:animEffect transition="in" filter="wipe(up)">
                                      <p:cBhvr>
                                        <p:cTn id="46" dur="500"/>
                                        <p:tgtEl>
                                          <p:spTgt spid="74"/>
                                        </p:tgtEl>
                                      </p:cBhvr>
                                    </p:animEffect>
                                  </p:childTnLst>
                                </p:cTn>
                              </p:par>
                              <p:par>
                                <p:cTn id="47" presetID="22" presetClass="entr" presetSubtype="1" fill="hold" grpId="0" nodeType="withEffect">
                                  <p:stCondLst>
                                    <p:cond delay="1600"/>
                                  </p:stCondLst>
                                  <p:childTnLst>
                                    <p:set>
                                      <p:cBhvr>
                                        <p:cTn id="48" dur="1" fill="hold">
                                          <p:stCondLst>
                                            <p:cond delay="0"/>
                                          </p:stCondLst>
                                        </p:cTn>
                                        <p:tgtEl>
                                          <p:spTgt spid="77"/>
                                        </p:tgtEl>
                                        <p:attrNameLst>
                                          <p:attrName>style.visibility</p:attrName>
                                        </p:attrNameLst>
                                      </p:cBhvr>
                                      <p:to>
                                        <p:strVal val="visible"/>
                                      </p:to>
                                    </p:set>
                                    <p:animEffect transition="in" filter="wipe(up)">
                                      <p:cBhvr>
                                        <p:cTn id="49" dur="500"/>
                                        <p:tgtEl>
                                          <p:spTgt spid="77"/>
                                        </p:tgtEl>
                                      </p:cBhvr>
                                    </p:animEffect>
                                  </p:childTnLst>
                                </p:cTn>
                              </p:par>
                              <p:par>
                                <p:cTn id="50" presetID="22" presetClass="entr" presetSubtype="1" fill="hold" grpId="0" nodeType="withEffect">
                                  <p:stCondLst>
                                    <p:cond delay="1700"/>
                                  </p:stCondLst>
                                  <p:childTnLst>
                                    <p:set>
                                      <p:cBhvr>
                                        <p:cTn id="51" dur="1" fill="hold">
                                          <p:stCondLst>
                                            <p:cond delay="0"/>
                                          </p:stCondLst>
                                        </p:cTn>
                                        <p:tgtEl>
                                          <p:spTgt spid="80"/>
                                        </p:tgtEl>
                                        <p:attrNameLst>
                                          <p:attrName>style.visibility</p:attrName>
                                        </p:attrNameLst>
                                      </p:cBhvr>
                                      <p:to>
                                        <p:strVal val="visible"/>
                                      </p:to>
                                    </p:set>
                                    <p:animEffect transition="in" filter="wipe(up)">
                                      <p:cBhvr>
                                        <p:cTn id="52" dur="500"/>
                                        <p:tgtEl>
                                          <p:spTgt spid="80"/>
                                        </p:tgtEl>
                                      </p:cBhvr>
                                    </p:animEffect>
                                  </p:childTnLst>
                                </p:cTn>
                              </p:par>
                              <p:par>
                                <p:cTn id="53" presetID="22" presetClass="entr" presetSubtype="1" fill="hold" grpId="0" nodeType="withEffect">
                                  <p:stCondLst>
                                    <p:cond delay="1800"/>
                                  </p:stCondLst>
                                  <p:childTnLst>
                                    <p:set>
                                      <p:cBhvr>
                                        <p:cTn id="54" dur="1" fill="hold">
                                          <p:stCondLst>
                                            <p:cond delay="0"/>
                                          </p:stCondLst>
                                        </p:cTn>
                                        <p:tgtEl>
                                          <p:spTgt spid="83"/>
                                        </p:tgtEl>
                                        <p:attrNameLst>
                                          <p:attrName>style.visibility</p:attrName>
                                        </p:attrNameLst>
                                      </p:cBhvr>
                                      <p:to>
                                        <p:strVal val="visible"/>
                                      </p:to>
                                    </p:set>
                                    <p:animEffect transition="in" filter="wipe(up)">
                                      <p:cBhvr>
                                        <p:cTn id="5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1" grpId="0" animBg="1"/>
      <p:bldP spid="70"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2" name="Title 1"/>
          <p:cNvSpPr>
            <a:spLocks noGrp="1"/>
          </p:cNvSpPr>
          <p:nvPr>
            <p:ph type="title"/>
          </p:nvPr>
        </p:nvSpPr>
        <p:spPr/>
        <p:txBody>
          <a:bodyPr/>
          <a:lstStyle/>
          <a:p>
            <a:r>
              <a:rPr lang="en-US"/>
              <a:t>Modeling Spatial Information</a:t>
            </a:r>
          </a:p>
        </p:txBody>
      </p:sp>
      <p:sp>
        <p:nvSpPr>
          <p:cNvPr id="73" name="Right Arrow 72"/>
          <p:cNvSpPr/>
          <p:nvPr/>
        </p:nvSpPr>
        <p:spPr bwMode="auto">
          <a:xfrm>
            <a:off x="1774025" y="2024327"/>
            <a:ext cx="54864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grpSp>
        <p:nvGrpSpPr>
          <p:cNvPr id="115" name="Group 114"/>
          <p:cNvGrpSpPr/>
          <p:nvPr/>
        </p:nvGrpSpPr>
        <p:grpSpPr>
          <a:xfrm>
            <a:off x="801795" y="1849437"/>
            <a:ext cx="1270000" cy="893763"/>
            <a:chOff x="1017187" y="1849437"/>
            <a:chExt cx="1270000" cy="893763"/>
          </a:xfrm>
        </p:grpSpPr>
        <p:sp>
          <p:nvSpPr>
            <p:cNvPr id="34" name="Text Box 32"/>
            <p:cNvSpPr txBox="1">
              <a:spLocks noChangeArrowheads="1"/>
            </p:cNvSpPr>
            <p:nvPr/>
          </p:nvSpPr>
          <p:spPr bwMode="auto">
            <a:xfrm>
              <a:off x="1017187" y="2364471"/>
              <a:ext cx="1270000" cy="3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Elevation</a:t>
              </a:r>
            </a:p>
          </p:txBody>
        </p:sp>
        <p:pic>
          <p:nvPicPr>
            <p:cNvPr id="67" name="Picture 66" descr="elevation layer.png"/>
            <p:cNvPicPr>
              <a:picLocks noChangeAspect="1"/>
            </p:cNvPicPr>
            <p:nvPr/>
          </p:nvPicPr>
          <p:blipFill>
            <a:blip r:embed="rId4"/>
            <a:stretch>
              <a:fillRect/>
            </a:stretch>
          </p:blipFill>
          <p:spPr>
            <a:xfrm>
              <a:off x="1194987" y="1849437"/>
              <a:ext cx="914400" cy="542020"/>
            </a:xfrm>
            <a:prstGeom prst="rect">
              <a:avLst/>
            </a:prstGeom>
          </p:spPr>
        </p:pic>
      </p:grpSp>
      <p:grpSp>
        <p:nvGrpSpPr>
          <p:cNvPr id="145" name="Group 144"/>
          <p:cNvGrpSpPr/>
          <p:nvPr/>
        </p:nvGrpSpPr>
        <p:grpSpPr>
          <a:xfrm>
            <a:off x="801287" y="2990420"/>
            <a:ext cx="1271016" cy="2167796"/>
            <a:chOff x="801287" y="2990420"/>
            <a:chExt cx="1271016" cy="2167796"/>
          </a:xfrm>
        </p:grpSpPr>
        <p:grpSp>
          <p:nvGrpSpPr>
            <p:cNvPr id="114" name="Group 113"/>
            <p:cNvGrpSpPr/>
            <p:nvPr/>
          </p:nvGrpSpPr>
          <p:grpSpPr>
            <a:xfrm>
              <a:off x="801287" y="2990420"/>
              <a:ext cx="1271016" cy="960288"/>
              <a:chOff x="1017187" y="2996203"/>
              <a:chExt cx="1271016" cy="960288"/>
            </a:xfrm>
          </p:grpSpPr>
          <p:sp>
            <p:nvSpPr>
              <p:cNvPr id="50" name="Text Box 32"/>
              <p:cNvSpPr txBox="1">
                <a:spLocks noChangeArrowheads="1"/>
              </p:cNvSpPr>
              <p:nvPr/>
            </p:nvSpPr>
            <p:spPr bwMode="auto">
              <a:xfrm>
                <a:off x="1017187" y="3511237"/>
                <a:ext cx="1271016" cy="44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Soils</a:t>
                </a:r>
              </a:p>
            </p:txBody>
          </p:sp>
          <p:pic>
            <p:nvPicPr>
              <p:cNvPr id="71" name="Picture 70" descr="soils layer.png"/>
              <p:cNvPicPr>
                <a:picLocks noChangeAspect="1"/>
              </p:cNvPicPr>
              <p:nvPr/>
            </p:nvPicPr>
            <p:blipFill>
              <a:blip r:embed="rId5"/>
              <a:stretch>
                <a:fillRect/>
              </a:stretch>
            </p:blipFill>
            <p:spPr>
              <a:xfrm>
                <a:off x="1195495" y="2996203"/>
                <a:ext cx="914400" cy="542020"/>
              </a:xfrm>
              <a:prstGeom prst="rect">
                <a:avLst/>
              </a:prstGeom>
            </p:spPr>
          </p:pic>
        </p:grpSp>
        <p:grpSp>
          <p:nvGrpSpPr>
            <p:cNvPr id="117" name="Group 116"/>
            <p:cNvGrpSpPr/>
            <p:nvPr/>
          </p:nvGrpSpPr>
          <p:grpSpPr>
            <a:xfrm>
              <a:off x="801287" y="4197928"/>
              <a:ext cx="1271016" cy="960288"/>
              <a:chOff x="1017187" y="4164603"/>
              <a:chExt cx="1271016" cy="960288"/>
            </a:xfrm>
          </p:grpSpPr>
          <p:sp>
            <p:nvSpPr>
              <p:cNvPr id="53" name="Text Box 32"/>
              <p:cNvSpPr txBox="1">
                <a:spLocks noChangeArrowheads="1"/>
              </p:cNvSpPr>
              <p:nvPr/>
            </p:nvSpPr>
            <p:spPr bwMode="auto">
              <a:xfrm>
                <a:off x="1017187" y="4679637"/>
                <a:ext cx="1271016" cy="44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Vegetation</a:t>
                </a:r>
              </a:p>
            </p:txBody>
          </p:sp>
          <p:pic>
            <p:nvPicPr>
              <p:cNvPr id="85" name="Picture 84" descr="vegetation layer.png"/>
              <p:cNvPicPr>
                <a:picLocks noChangeAspect="1"/>
              </p:cNvPicPr>
              <p:nvPr/>
            </p:nvPicPr>
            <p:blipFill>
              <a:blip r:embed="rId6"/>
              <a:stretch>
                <a:fillRect/>
              </a:stretch>
            </p:blipFill>
            <p:spPr>
              <a:xfrm>
                <a:off x="1195495" y="4164603"/>
                <a:ext cx="914400" cy="542020"/>
              </a:xfrm>
              <a:prstGeom prst="rect">
                <a:avLst/>
              </a:prstGeom>
            </p:spPr>
          </p:pic>
        </p:grpSp>
      </p:grpSp>
      <p:grpSp>
        <p:nvGrpSpPr>
          <p:cNvPr id="119" name="Group 118"/>
          <p:cNvGrpSpPr/>
          <p:nvPr/>
        </p:nvGrpSpPr>
        <p:grpSpPr>
          <a:xfrm>
            <a:off x="801287" y="5405437"/>
            <a:ext cx="1271016" cy="960288"/>
            <a:chOff x="1017187" y="5278437"/>
            <a:chExt cx="1271016" cy="960288"/>
          </a:xfrm>
        </p:grpSpPr>
        <p:sp>
          <p:nvSpPr>
            <p:cNvPr id="54" name="Text Box 32"/>
            <p:cNvSpPr txBox="1">
              <a:spLocks noChangeArrowheads="1"/>
            </p:cNvSpPr>
            <p:nvPr/>
          </p:nvSpPr>
          <p:spPr bwMode="auto">
            <a:xfrm>
              <a:off x="1017187" y="5793471"/>
              <a:ext cx="1271016" cy="44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Rain Fall</a:t>
              </a:r>
            </a:p>
          </p:txBody>
        </p:sp>
        <p:pic>
          <p:nvPicPr>
            <p:cNvPr id="86" name="Picture 85" descr="rain fall layer.png"/>
            <p:cNvPicPr>
              <a:picLocks noChangeAspect="1"/>
            </p:cNvPicPr>
            <p:nvPr/>
          </p:nvPicPr>
          <p:blipFill>
            <a:blip r:embed="rId7"/>
            <a:stretch>
              <a:fillRect/>
            </a:stretch>
          </p:blipFill>
          <p:spPr>
            <a:xfrm>
              <a:off x="1195495" y="5278437"/>
              <a:ext cx="914400" cy="542020"/>
            </a:xfrm>
            <a:prstGeom prst="rect">
              <a:avLst/>
            </a:prstGeom>
          </p:spPr>
        </p:pic>
      </p:grpSp>
      <p:grpSp>
        <p:nvGrpSpPr>
          <p:cNvPr id="116" name="Group 115"/>
          <p:cNvGrpSpPr/>
          <p:nvPr/>
        </p:nvGrpSpPr>
        <p:grpSpPr>
          <a:xfrm>
            <a:off x="2912985" y="1849437"/>
            <a:ext cx="1270000" cy="893763"/>
            <a:chOff x="3835400" y="1849437"/>
            <a:chExt cx="1270000" cy="893763"/>
          </a:xfrm>
        </p:grpSpPr>
        <p:pic>
          <p:nvPicPr>
            <p:cNvPr id="89" name="Picture 88" descr="slope layer.png"/>
            <p:cNvPicPr>
              <a:picLocks noChangeAspect="1"/>
            </p:cNvPicPr>
            <p:nvPr/>
          </p:nvPicPr>
          <p:blipFill>
            <a:blip r:embed="rId8"/>
            <a:stretch>
              <a:fillRect/>
            </a:stretch>
          </p:blipFill>
          <p:spPr>
            <a:xfrm>
              <a:off x="4013200" y="1849437"/>
              <a:ext cx="914400" cy="542020"/>
            </a:xfrm>
            <a:prstGeom prst="rect">
              <a:avLst/>
            </a:prstGeom>
          </p:spPr>
        </p:pic>
        <p:sp>
          <p:nvSpPr>
            <p:cNvPr id="104" name="Text Box 32"/>
            <p:cNvSpPr txBox="1">
              <a:spLocks noChangeArrowheads="1"/>
            </p:cNvSpPr>
            <p:nvPr/>
          </p:nvSpPr>
          <p:spPr bwMode="auto">
            <a:xfrm>
              <a:off x="3835400" y="2364471"/>
              <a:ext cx="1270000" cy="3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Slope</a:t>
              </a:r>
            </a:p>
          </p:txBody>
        </p:sp>
      </p:grpSp>
      <p:sp>
        <p:nvSpPr>
          <p:cNvPr id="107" name="Right Arrow 106"/>
          <p:cNvSpPr/>
          <p:nvPr/>
        </p:nvSpPr>
        <p:spPr bwMode="auto">
          <a:xfrm>
            <a:off x="2514600" y="2024327"/>
            <a:ext cx="54864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61" name="Oval 60"/>
          <p:cNvSpPr/>
          <p:nvPr/>
        </p:nvSpPr>
        <p:spPr bwMode="auto">
          <a:xfrm>
            <a:off x="2355230" y="1969169"/>
            <a:ext cx="274320" cy="27432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3" name="Oval 122"/>
          <p:cNvSpPr/>
          <p:nvPr/>
        </p:nvSpPr>
        <p:spPr bwMode="auto">
          <a:xfrm>
            <a:off x="4377520" y="3112169"/>
            <a:ext cx="274320" cy="27432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7" name="Group 126"/>
          <p:cNvGrpSpPr/>
          <p:nvPr/>
        </p:nvGrpSpPr>
        <p:grpSpPr>
          <a:xfrm>
            <a:off x="6781800" y="4197928"/>
            <a:ext cx="1980184" cy="960288"/>
            <a:chOff x="4827016" y="4197928"/>
            <a:chExt cx="1980184" cy="960288"/>
          </a:xfrm>
        </p:grpSpPr>
        <p:pic>
          <p:nvPicPr>
            <p:cNvPr id="96" name="Picture 95" descr="erosion hazard layer.png"/>
            <p:cNvPicPr>
              <a:picLocks noChangeAspect="1"/>
            </p:cNvPicPr>
            <p:nvPr/>
          </p:nvPicPr>
          <p:blipFill>
            <a:blip r:embed="rId9"/>
            <a:stretch>
              <a:fillRect/>
            </a:stretch>
          </p:blipFill>
          <p:spPr>
            <a:xfrm>
              <a:off x="5359908" y="4197928"/>
              <a:ext cx="914400" cy="542020"/>
            </a:xfrm>
            <a:prstGeom prst="rect">
              <a:avLst/>
            </a:prstGeom>
          </p:spPr>
        </p:pic>
        <p:sp>
          <p:nvSpPr>
            <p:cNvPr id="125" name="Text Box 32"/>
            <p:cNvSpPr txBox="1">
              <a:spLocks noChangeArrowheads="1"/>
            </p:cNvSpPr>
            <p:nvPr/>
          </p:nvSpPr>
          <p:spPr bwMode="auto">
            <a:xfrm>
              <a:off x="4827016" y="4712962"/>
              <a:ext cx="1980184" cy="44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Erosion </a:t>
              </a:r>
              <a:br>
                <a:rPr lang="en-US" sz="1500" b="1"/>
              </a:br>
              <a:r>
                <a:rPr lang="en-US" sz="1500" b="1"/>
                <a:t>Hazard</a:t>
              </a:r>
            </a:p>
          </p:txBody>
        </p:sp>
      </p:grpSp>
      <p:grpSp>
        <p:nvGrpSpPr>
          <p:cNvPr id="134" name="Group 133"/>
          <p:cNvGrpSpPr/>
          <p:nvPr/>
        </p:nvGrpSpPr>
        <p:grpSpPr>
          <a:xfrm>
            <a:off x="4686300" y="2990420"/>
            <a:ext cx="1946766" cy="960288"/>
            <a:chOff x="5148525" y="2990420"/>
            <a:chExt cx="1946766" cy="960288"/>
          </a:xfrm>
        </p:grpSpPr>
        <p:pic>
          <p:nvPicPr>
            <p:cNvPr id="95" name="Picture 94" descr="erosion potential layer.png"/>
            <p:cNvPicPr>
              <a:picLocks noChangeAspect="1"/>
            </p:cNvPicPr>
            <p:nvPr/>
          </p:nvPicPr>
          <p:blipFill>
            <a:blip r:embed="rId10"/>
            <a:stretch>
              <a:fillRect/>
            </a:stretch>
          </p:blipFill>
          <p:spPr>
            <a:xfrm>
              <a:off x="5664708" y="2990420"/>
              <a:ext cx="914400" cy="542020"/>
            </a:xfrm>
            <a:prstGeom prst="rect">
              <a:avLst/>
            </a:prstGeom>
          </p:spPr>
        </p:pic>
        <p:sp>
          <p:nvSpPr>
            <p:cNvPr id="132" name="Text Box 32"/>
            <p:cNvSpPr txBox="1">
              <a:spLocks noChangeArrowheads="1"/>
            </p:cNvSpPr>
            <p:nvPr/>
          </p:nvSpPr>
          <p:spPr bwMode="auto">
            <a:xfrm>
              <a:off x="5148525" y="3505454"/>
              <a:ext cx="1946766" cy="44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o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fontAlgn="base" hangingPunct="1">
                <a:spcBef>
                  <a:spcPct val="0"/>
                </a:spcBef>
                <a:spcAft>
                  <a:spcPct val="0"/>
                </a:spcAft>
              </a:pPr>
              <a:r>
                <a:rPr lang="en-US" sz="1500" b="1"/>
                <a:t>Erosion </a:t>
              </a:r>
              <a:br>
                <a:rPr lang="en-US" sz="1500" b="1"/>
              </a:br>
              <a:r>
                <a:rPr lang="en-US" sz="1500" b="1"/>
                <a:t>Potential</a:t>
              </a:r>
            </a:p>
          </p:txBody>
        </p:sp>
      </p:grpSp>
      <p:sp>
        <p:nvSpPr>
          <p:cNvPr id="135" name="Oval 134"/>
          <p:cNvSpPr/>
          <p:nvPr/>
        </p:nvSpPr>
        <p:spPr bwMode="auto">
          <a:xfrm>
            <a:off x="6578626" y="4318669"/>
            <a:ext cx="274320" cy="274320"/>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6" name="Right Arrow 135"/>
          <p:cNvSpPr/>
          <p:nvPr/>
        </p:nvSpPr>
        <p:spPr bwMode="auto">
          <a:xfrm>
            <a:off x="4635500" y="3162300"/>
            <a:ext cx="54864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37" name="Right Arrow 136"/>
          <p:cNvSpPr/>
          <p:nvPr/>
        </p:nvSpPr>
        <p:spPr bwMode="auto">
          <a:xfrm>
            <a:off x="6731000" y="4368800"/>
            <a:ext cx="54864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grpSp>
        <p:nvGrpSpPr>
          <p:cNvPr id="146" name="Group 145"/>
          <p:cNvGrpSpPr/>
          <p:nvPr/>
        </p:nvGrpSpPr>
        <p:grpSpPr>
          <a:xfrm>
            <a:off x="1774025" y="1846195"/>
            <a:ext cx="2735715" cy="2762690"/>
            <a:chOff x="1774025" y="1846195"/>
            <a:chExt cx="2735715" cy="2762690"/>
          </a:xfrm>
        </p:grpSpPr>
        <p:sp>
          <p:nvSpPr>
            <p:cNvPr id="63" name="Right Arrow 62"/>
            <p:cNvSpPr/>
            <p:nvPr/>
          </p:nvSpPr>
          <p:spPr bwMode="auto">
            <a:xfrm>
              <a:off x="1774025" y="3162300"/>
              <a:ext cx="256032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40" name="Freeform 139"/>
            <p:cNvSpPr/>
            <p:nvPr/>
          </p:nvSpPr>
          <p:spPr bwMode="auto">
            <a:xfrm rot="18900000">
              <a:off x="1975078" y="3309322"/>
              <a:ext cx="2534662" cy="1299563"/>
            </a:xfrm>
            <a:custGeom>
              <a:avLst/>
              <a:gdLst>
                <a:gd name="connsiteX0" fmla="*/ 0 w 3657600"/>
                <a:gd name="connsiteY0" fmla="*/ 55758 h 175728"/>
                <a:gd name="connsiteX1" fmla="*/ 3538202 w 3657600"/>
                <a:gd name="connsiteY1" fmla="*/ 55758 h 175728"/>
                <a:gd name="connsiteX2" fmla="*/ 3538202 w 3657600"/>
                <a:gd name="connsiteY2" fmla="*/ 0 h 175728"/>
                <a:gd name="connsiteX3" fmla="*/ 3657600 w 3657600"/>
                <a:gd name="connsiteY3" fmla="*/ 87864 h 175728"/>
                <a:gd name="connsiteX4" fmla="*/ 3538202 w 3657600"/>
                <a:gd name="connsiteY4" fmla="*/ 175728 h 175728"/>
                <a:gd name="connsiteX5" fmla="*/ 3538202 w 3657600"/>
                <a:gd name="connsiteY5" fmla="*/ 119970 h 175728"/>
                <a:gd name="connsiteX6" fmla="*/ 0 w 3657600"/>
                <a:gd name="connsiteY6" fmla="*/ 119970 h 175728"/>
                <a:gd name="connsiteX7" fmla="*/ 0 w 3657600"/>
                <a:gd name="connsiteY7"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0 w 3657600"/>
                <a:gd name="connsiteY7" fmla="*/ 119970 h 175728"/>
                <a:gd name="connsiteX8" fmla="*/ 0 w 3657600"/>
                <a:gd name="connsiteY8"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0 w 3657600"/>
                <a:gd name="connsiteY7" fmla="*/ 119970 h 175728"/>
                <a:gd name="connsiteX8" fmla="*/ 0 w 3657600"/>
                <a:gd name="connsiteY8"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2401872 w 3657600"/>
                <a:gd name="connsiteY7" fmla="*/ 119248 h 175728"/>
                <a:gd name="connsiteX8" fmla="*/ 0 w 3657600"/>
                <a:gd name="connsiteY8" fmla="*/ 119970 h 175728"/>
                <a:gd name="connsiteX9" fmla="*/ 0 w 3657600"/>
                <a:gd name="connsiteY9"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2401872 w 3657600"/>
                <a:gd name="connsiteY7" fmla="*/ 119248 h 175728"/>
                <a:gd name="connsiteX8" fmla="*/ 0 w 3657600"/>
                <a:gd name="connsiteY8" fmla="*/ 119970 h 175728"/>
                <a:gd name="connsiteX9" fmla="*/ 0 w 3657600"/>
                <a:gd name="connsiteY9" fmla="*/ 55758 h 175728"/>
                <a:gd name="connsiteX0" fmla="*/ 1185394 w 3657600"/>
                <a:gd name="connsiteY0" fmla="*/ 0 h 1371218"/>
                <a:gd name="connsiteX1" fmla="*/ 2437793 w 3657600"/>
                <a:gd name="connsiteY1" fmla="*/ 1248883 h 1371218"/>
                <a:gd name="connsiteX2" fmla="*/ 3538202 w 3657600"/>
                <a:gd name="connsiteY2" fmla="*/ 1251248 h 1371218"/>
                <a:gd name="connsiteX3" fmla="*/ 3538202 w 3657600"/>
                <a:gd name="connsiteY3" fmla="*/ 1195490 h 1371218"/>
                <a:gd name="connsiteX4" fmla="*/ 3657600 w 3657600"/>
                <a:gd name="connsiteY4" fmla="*/ 1283354 h 1371218"/>
                <a:gd name="connsiteX5" fmla="*/ 3538202 w 3657600"/>
                <a:gd name="connsiteY5" fmla="*/ 1371218 h 1371218"/>
                <a:gd name="connsiteX6" fmla="*/ 3538202 w 3657600"/>
                <a:gd name="connsiteY6" fmla="*/ 1315460 h 1371218"/>
                <a:gd name="connsiteX7" fmla="*/ 2401872 w 3657600"/>
                <a:gd name="connsiteY7" fmla="*/ 1314738 h 1371218"/>
                <a:gd name="connsiteX8" fmla="*/ 0 w 3657600"/>
                <a:gd name="connsiteY8" fmla="*/ 1315460 h 1371218"/>
                <a:gd name="connsiteX9" fmla="*/ 1185394 w 3657600"/>
                <a:gd name="connsiteY9" fmla="*/ 0 h 1371218"/>
                <a:gd name="connsiteX0" fmla="*/ 56875 w 2529081"/>
                <a:gd name="connsiteY0" fmla="*/ 0 h 1371218"/>
                <a:gd name="connsiteX1" fmla="*/ 1309274 w 2529081"/>
                <a:gd name="connsiteY1" fmla="*/ 1248883 h 1371218"/>
                <a:gd name="connsiteX2" fmla="*/ 2409683 w 2529081"/>
                <a:gd name="connsiteY2" fmla="*/ 1251248 h 1371218"/>
                <a:gd name="connsiteX3" fmla="*/ 2409683 w 2529081"/>
                <a:gd name="connsiteY3" fmla="*/ 1195490 h 1371218"/>
                <a:gd name="connsiteX4" fmla="*/ 2529081 w 2529081"/>
                <a:gd name="connsiteY4" fmla="*/ 1283354 h 1371218"/>
                <a:gd name="connsiteX5" fmla="*/ 2409683 w 2529081"/>
                <a:gd name="connsiteY5" fmla="*/ 1371218 h 1371218"/>
                <a:gd name="connsiteX6" fmla="*/ 2409683 w 2529081"/>
                <a:gd name="connsiteY6" fmla="*/ 1315460 h 1371218"/>
                <a:gd name="connsiteX7" fmla="*/ 1273353 w 2529081"/>
                <a:gd name="connsiteY7" fmla="*/ 1314738 h 1371218"/>
                <a:gd name="connsiteX8" fmla="*/ 0 w 2529081"/>
                <a:gd name="connsiteY8" fmla="*/ 43257 h 1371218"/>
                <a:gd name="connsiteX9" fmla="*/ 56875 w 2529081"/>
                <a:gd name="connsiteY9" fmla="*/ 0 h 1371218"/>
                <a:gd name="connsiteX0" fmla="*/ 0 w 3974902"/>
                <a:gd name="connsiteY0" fmla="*/ 0 h 2849967"/>
                <a:gd name="connsiteX1" fmla="*/ 2755095 w 3974902"/>
                <a:gd name="connsiteY1" fmla="*/ 2727632 h 2849967"/>
                <a:gd name="connsiteX2" fmla="*/ 3855504 w 3974902"/>
                <a:gd name="connsiteY2" fmla="*/ 2729997 h 2849967"/>
                <a:gd name="connsiteX3" fmla="*/ 3855504 w 3974902"/>
                <a:gd name="connsiteY3" fmla="*/ 2674239 h 2849967"/>
                <a:gd name="connsiteX4" fmla="*/ 3974902 w 3974902"/>
                <a:gd name="connsiteY4" fmla="*/ 2762103 h 2849967"/>
                <a:gd name="connsiteX5" fmla="*/ 3855504 w 3974902"/>
                <a:gd name="connsiteY5" fmla="*/ 2849967 h 2849967"/>
                <a:gd name="connsiteX6" fmla="*/ 3855504 w 3974902"/>
                <a:gd name="connsiteY6" fmla="*/ 2794209 h 2849967"/>
                <a:gd name="connsiteX7" fmla="*/ 2719174 w 3974902"/>
                <a:gd name="connsiteY7" fmla="*/ 2793487 h 2849967"/>
                <a:gd name="connsiteX8" fmla="*/ 1445821 w 3974902"/>
                <a:gd name="connsiteY8" fmla="*/ 1522006 h 2849967"/>
                <a:gd name="connsiteX9" fmla="*/ 0 w 3974902"/>
                <a:gd name="connsiteY9" fmla="*/ 0 h 2849967"/>
                <a:gd name="connsiteX0" fmla="*/ 44901 w 4019803"/>
                <a:gd name="connsiteY0" fmla="*/ 0 h 2849967"/>
                <a:gd name="connsiteX1" fmla="*/ 2799996 w 4019803"/>
                <a:gd name="connsiteY1" fmla="*/ 2727632 h 2849967"/>
                <a:gd name="connsiteX2" fmla="*/ 3900405 w 4019803"/>
                <a:gd name="connsiteY2" fmla="*/ 2729997 h 2849967"/>
                <a:gd name="connsiteX3" fmla="*/ 3900405 w 4019803"/>
                <a:gd name="connsiteY3" fmla="*/ 2674239 h 2849967"/>
                <a:gd name="connsiteX4" fmla="*/ 4019803 w 4019803"/>
                <a:gd name="connsiteY4" fmla="*/ 2762103 h 2849967"/>
                <a:gd name="connsiteX5" fmla="*/ 3900405 w 4019803"/>
                <a:gd name="connsiteY5" fmla="*/ 2849967 h 2849967"/>
                <a:gd name="connsiteX6" fmla="*/ 3900405 w 4019803"/>
                <a:gd name="connsiteY6" fmla="*/ 2794209 h 2849967"/>
                <a:gd name="connsiteX7" fmla="*/ 2764075 w 4019803"/>
                <a:gd name="connsiteY7" fmla="*/ 2793487 h 2849967"/>
                <a:gd name="connsiteX8" fmla="*/ 0 w 4019803"/>
                <a:gd name="connsiteY8" fmla="*/ 37271 h 2849967"/>
                <a:gd name="connsiteX9" fmla="*/ 44901 w 4019803"/>
                <a:gd name="connsiteY9" fmla="*/ 0 h 2849967"/>
                <a:gd name="connsiteX0" fmla="*/ 59868 w 4034770"/>
                <a:gd name="connsiteY0" fmla="*/ 0 h 2849967"/>
                <a:gd name="connsiteX1" fmla="*/ 2814963 w 4034770"/>
                <a:gd name="connsiteY1" fmla="*/ 2727632 h 2849967"/>
                <a:gd name="connsiteX2" fmla="*/ 3915372 w 4034770"/>
                <a:gd name="connsiteY2" fmla="*/ 2729997 h 2849967"/>
                <a:gd name="connsiteX3" fmla="*/ 3915372 w 4034770"/>
                <a:gd name="connsiteY3" fmla="*/ 2674239 h 2849967"/>
                <a:gd name="connsiteX4" fmla="*/ 4034770 w 4034770"/>
                <a:gd name="connsiteY4" fmla="*/ 2762103 h 2849967"/>
                <a:gd name="connsiteX5" fmla="*/ 3915372 w 4034770"/>
                <a:gd name="connsiteY5" fmla="*/ 2849967 h 2849967"/>
                <a:gd name="connsiteX6" fmla="*/ 3915372 w 4034770"/>
                <a:gd name="connsiteY6" fmla="*/ 2794209 h 2849967"/>
                <a:gd name="connsiteX7" fmla="*/ 2779042 w 4034770"/>
                <a:gd name="connsiteY7" fmla="*/ 2793487 h 2849967"/>
                <a:gd name="connsiteX8" fmla="*/ 0 w 4034770"/>
                <a:gd name="connsiteY8" fmla="*/ 46251 h 2849967"/>
                <a:gd name="connsiteX9" fmla="*/ 59868 w 4034770"/>
                <a:gd name="connsiteY9" fmla="*/ 0 h 2849967"/>
                <a:gd name="connsiteX0" fmla="*/ 59868 w 4034770"/>
                <a:gd name="connsiteY0" fmla="*/ 0 h 2849967"/>
                <a:gd name="connsiteX1" fmla="*/ 2889299 w 4034770"/>
                <a:gd name="connsiteY1" fmla="*/ 2810227 h 2849967"/>
                <a:gd name="connsiteX2" fmla="*/ 3915372 w 4034770"/>
                <a:gd name="connsiteY2" fmla="*/ 2729997 h 2849967"/>
                <a:gd name="connsiteX3" fmla="*/ 3915372 w 4034770"/>
                <a:gd name="connsiteY3" fmla="*/ 2674239 h 2849967"/>
                <a:gd name="connsiteX4" fmla="*/ 4034770 w 4034770"/>
                <a:gd name="connsiteY4" fmla="*/ 2762103 h 2849967"/>
                <a:gd name="connsiteX5" fmla="*/ 3915372 w 4034770"/>
                <a:gd name="connsiteY5" fmla="*/ 2849967 h 2849967"/>
                <a:gd name="connsiteX6" fmla="*/ 3915372 w 4034770"/>
                <a:gd name="connsiteY6" fmla="*/ 2794209 h 2849967"/>
                <a:gd name="connsiteX7" fmla="*/ 2779042 w 4034770"/>
                <a:gd name="connsiteY7" fmla="*/ 2793487 h 2849967"/>
                <a:gd name="connsiteX8" fmla="*/ 0 w 4034770"/>
                <a:gd name="connsiteY8" fmla="*/ 46251 h 2849967"/>
                <a:gd name="connsiteX9" fmla="*/ 59868 w 4034770"/>
                <a:gd name="connsiteY9" fmla="*/ 0 h 2849967"/>
                <a:gd name="connsiteX0" fmla="*/ 59868 w 4034770"/>
                <a:gd name="connsiteY0" fmla="*/ 0 h 2880212"/>
                <a:gd name="connsiteX1" fmla="*/ 2889299 w 4034770"/>
                <a:gd name="connsiteY1" fmla="*/ 2810227 h 2880212"/>
                <a:gd name="connsiteX2" fmla="*/ 3915372 w 4034770"/>
                <a:gd name="connsiteY2" fmla="*/ 2729997 h 2880212"/>
                <a:gd name="connsiteX3" fmla="*/ 3915372 w 4034770"/>
                <a:gd name="connsiteY3" fmla="*/ 2674239 h 2880212"/>
                <a:gd name="connsiteX4" fmla="*/ 4034770 w 4034770"/>
                <a:gd name="connsiteY4" fmla="*/ 2762103 h 2880212"/>
                <a:gd name="connsiteX5" fmla="*/ 3915372 w 4034770"/>
                <a:gd name="connsiteY5" fmla="*/ 2849967 h 2880212"/>
                <a:gd name="connsiteX6" fmla="*/ 3915372 w 4034770"/>
                <a:gd name="connsiteY6" fmla="*/ 2794209 h 2880212"/>
                <a:gd name="connsiteX7" fmla="*/ 2865767 w 4034770"/>
                <a:gd name="connsiteY7" fmla="*/ 2880212 h 2880212"/>
                <a:gd name="connsiteX8" fmla="*/ 0 w 4034770"/>
                <a:gd name="connsiteY8" fmla="*/ 46251 h 2880212"/>
                <a:gd name="connsiteX9" fmla="*/ 59868 w 4034770"/>
                <a:gd name="connsiteY9" fmla="*/ 0 h 2880212"/>
                <a:gd name="connsiteX0" fmla="*/ 1757202 w 4034770"/>
                <a:gd name="connsiteY0" fmla="*/ 1638695 h 2833961"/>
                <a:gd name="connsiteX1" fmla="*/ 2889299 w 4034770"/>
                <a:gd name="connsiteY1" fmla="*/ 2763976 h 2833961"/>
                <a:gd name="connsiteX2" fmla="*/ 3915372 w 4034770"/>
                <a:gd name="connsiteY2" fmla="*/ 2683746 h 2833961"/>
                <a:gd name="connsiteX3" fmla="*/ 3915372 w 4034770"/>
                <a:gd name="connsiteY3" fmla="*/ 2627988 h 2833961"/>
                <a:gd name="connsiteX4" fmla="*/ 4034770 w 4034770"/>
                <a:gd name="connsiteY4" fmla="*/ 2715852 h 2833961"/>
                <a:gd name="connsiteX5" fmla="*/ 3915372 w 4034770"/>
                <a:gd name="connsiteY5" fmla="*/ 2803716 h 2833961"/>
                <a:gd name="connsiteX6" fmla="*/ 3915372 w 4034770"/>
                <a:gd name="connsiteY6" fmla="*/ 2747958 h 2833961"/>
                <a:gd name="connsiteX7" fmla="*/ 2865767 w 4034770"/>
                <a:gd name="connsiteY7" fmla="*/ 2833961 h 2833961"/>
                <a:gd name="connsiteX8" fmla="*/ 0 w 4034770"/>
                <a:gd name="connsiteY8" fmla="*/ 0 h 2833961"/>
                <a:gd name="connsiteX9" fmla="*/ 1757202 w 4034770"/>
                <a:gd name="connsiteY9" fmla="*/ 1638695 h 2833961"/>
                <a:gd name="connsiteX0" fmla="*/ 53672 w 2331240"/>
                <a:gd name="connsiteY0" fmla="*/ 0 h 1195266"/>
                <a:gd name="connsiteX1" fmla="*/ 1185769 w 2331240"/>
                <a:gd name="connsiteY1" fmla="*/ 1125281 h 1195266"/>
                <a:gd name="connsiteX2" fmla="*/ 2211842 w 2331240"/>
                <a:gd name="connsiteY2" fmla="*/ 1045051 h 1195266"/>
                <a:gd name="connsiteX3" fmla="*/ 2211842 w 2331240"/>
                <a:gd name="connsiteY3" fmla="*/ 989293 h 1195266"/>
                <a:gd name="connsiteX4" fmla="*/ 2331240 w 2331240"/>
                <a:gd name="connsiteY4" fmla="*/ 1077157 h 1195266"/>
                <a:gd name="connsiteX5" fmla="*/ 2211842 w 2331240"/>
                <a:gd name="connsiteY5" fmla="*/ 1165021 h 1195266"/>
                <a:gd name="connsiteX6" fmla="*/ 2211842 w 2331240"/>
                <a:gd name="connsiteY6" fmla="*/ 1109263 h 1195266"/>
                <a:gd name="connsiteX7" fmla="*/ 1162237 w 2331240"/>
                <a:gd name="connsiteY7" fmla="*/ 1195266 h 1195266"/>
                <a:gd name="connsiteX8" fmla="*/ 0 w 2331240"/>
                <a:gd name="connsiteY8" fmla="*/ 52445 h 1195266"/>
                <a:gd name="connsiteX9" fmla="*/ 53672 w 2331240"/>
                <a:gd name="connsiteY9" fmla="*/ 0 h 119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240" h="1195266">
                  <a:moveTo>
                    <a:pt x="53672" y="0"/>
                  </a:moveTo>
                  <a:lnTo>
                    <a:pt x="1185769" y="1125281"/>
                  </a:lnTo>
                  <a:lnTo>
                    <a:pt x="2211842" y="1045051"/>
                  </a:lnTo>
                  <a:lnTo>
                    <a:pt x="2211842" y="989293"/>
                  </a:lnTo>
                  <a:lnTo>
                    <a:pt x="2331240" y="1077157"/>
                  </a:lnTo>
                  <a:lnTo>
                    <a:pt x="2211842" y="1165021"/>
                  </a:lnTo>
                  <a:lnTo>
                    <a:pt x="2211842" y="1109263"/>
                  </a:lnTo>
                  <a:lnTo>
                    <a:pt x="1162237" y="1195266"/>
                  </a:lnTo>
                  <a:lnTo>
                    <a:pt x="0" y="52445"/>
                  </a:lnTo>
                  <a:lnTo>
                    <a:pt x="53672" y="0"/>
                  </a:lnTo>
                  <a:close/>
                </a:path>
              </a:pathLst>
            </a:cu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42" name="Right Arrow 141"/>
            <p:cNvSpPr/>
            <p:nvPr/>
          </p:nvSpPr>
          <p:spPr bwMode="auto">
            <a:xfrm rot="2984535" flipV="1">
              <a:off x="3355464" y="2444131"/>
              <a:ext cx="137160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grpSp>
      <p:grpSp>
        <p:nvGrpSpPr>
          <p:cNvPr id="147" name="Group 146"/>
          <p:cNvGrpSpPr/>
          <p:nvPr/>
        </p:nvGrpSpPr>
        <p:grpSpPr>
          <a:xfrm>
            <a:off x="1868161" y="3039169"/>
            <a:ext cx="4430399" cy="3671039"/>
            <a:chOff x="1868161" y="3039169"/>
            <a:chExt cx="4430399" cy="3671039"/>
          </a:xfrm>
        </p:grpSpPr>
        <p:sp>
          <p:nvSpPr>
            <p:cNvPr id="139" name="Freeform 138"/>
            <p:cNvSpPr/>
            <p:nvPr/>
          </p:nvSpPr>
          <p:spPr bwMode="auto">
            <a:xfrm rot="18900000">
              <a:off x="1868161" y="3611556"/>
              <a:ext cx="4386840" cy="3098652"/>
            </a:xfrm>
            <a:custGeom>
              <a:avLst/>
              <a:gdLst>
                <a:gd name="connsiteX0" fmla="*/ 0 w 3657600"/>
                <a:gd name="connsiteY0" fmla="*/ 55758 h 175728"/>
                <a:gd name="connsiteX1" fmla="*/ 3538202 w 3657600"/>
                <a:gd name="connsiteY1" fmla="*/ 55758 h 175728"/>
                <a:gd name="connsiteX2" fmla="*/ 3538202 w 3657600"/>
                <a:gd name="connsiteY2" fmla="*/ 0 h 175728"/>
                <a:gd name="connsiteX3" fmla="*/ 3657600 w 3657600"/>
                <a:gd name="connsiteY3" fmla="*/ 87864 h 175728"/>
                <a:gd name="connsiteX4" fmla="*/ 3538202 w 3657600"/>
                <a:gd name="connsiteY4" fmla="*/ 175728 h 175728"/>
                <a:gd name="connsiteX5" fmla="*/ 3538202 w 3657600"/>
                <a:gd name="connsiteY5" fmla="*/ 119970 h 175728"/>
                <a:gd name="connsiteX6" fmla="*/ 0 w 3657600"/>
                <a:gd name="connsiteY6" fmla="*/ 119970 h 175728"/>
                <a:gd name="connsiteX7" fmla="*/ 0 w 3657600"/>
                <a:gd name="connsiteY7"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0 w 3657600"/>
                <a:gd name="connsiteY7" fmla="*/ 119970 h 175728"/>
                <a:gd name="connsiteX8" fmla="*/ 0 w 3657600"/>
                <a:gd name="connsiteY8"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0 w 3657600"/>
                <a:gd name="connsiteY7" fmla="*/ 119970 h 175728"/>
                <a:gd name="connsiteX8" fmla="*/ 0 w 3657600"/>
                <a:gd name="connsiteY8"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2401872 w 3657600"/>
                <a:gd name="connsiteY7" fmla="*/ 119248 h 175728"/>
                <a:gd name="connsiteX8" fmla="*/ 0 w 3657600"/>
                <a:gd name="connsiteY8" fmla="*/ 119970 h 175728"/>
                <a:gd name="connsiteX9" fmla="*/ 0 w 3657600"/>
                <a:gd name="connsiteY9" fmla="*/ 55758 h 175728"/>
                <a:gd name="connsiteX0" fmla="*/ 0 w 3657600"/>
                <a:gd name="connsiteY0" fmla="*/ 55758 h 175728"/>
                <a:gd name="connsiteX1" fmla="*/ 2437793 w 3657600"/>
                <a:gd name="connsiteY1" fmla="*/ 53393 h 175728"/>
                <a:gd name="connsiteX2" fmla="*/ 3538202 w 3657600"/>
                <a:gd name="connsiteY2" fmla="*/ 55758 h 175728"/>
                <a:gd name="connsiteX3" fmla="*/ 3538202 w 3657600"/>
                <a:gd name="connsiteY3" fmla="*/ 0 h 175728"/>
                <a:gd name="connsiteX4" fmla="*/ 3657600 w 3657600"/>
                <a:gd name="connsiteY4" fmla="*/ 87864 h 175728"/>
                <a:gd name="connsiteX5" fmla="*/ 3538202 w 3657600"/>
                <a:gd name="connsiteY5" fmla="*/ 175728 h 175728"/>
                <a:gd name="connsiteX6" fmla="*/ 3538202 w 3657600"/>
                <a:gd name="connsiteY6" fmla="*/ 119970 h 175728"/>
                <a:gd name="connsiteX7" fmla="*/ 2401872 w 3657600"/>
                <a:gd name="connsiteY7" fmla="*/ 119248 h 175728"/>
                <a:gd name="connsiteX8" fmla="*/ 0 w 3657600"/>
                <a:gd name="connsiteY8" fmla="*/ 119970 h 175728"/>
                <a:gd name="connsiteX9" fmla="*/ 0 w 3657600"/>
                <a:gd name="connsiteY9" fmla="*/ 55758 h 175728"/>
                <a:gd name="connsiteX0" fmla="*/ 1185394 w 3657600"/>
                <a:gd name="connsiteY0" fmla="*/ 0 h 1371218"/>
                <a:gd name="connsiteX1" fmla="*/ 2437793 w 3657600"/>
                <a:gd name="connsiteY1" fmla="*/ 1248883 h 1371218"/>
                <a:gd name="connsiteX2" fmla="*/ 3538202 w 3657600"/>
                <a:gd name="connsiteY2" fmla="*/ 1251248 h 1371218"/>
                <a:gd name="connsiteX3" fmla="*/ 3538202 w 3657600"/>
                <a:gd name="connsiteY3" fmla="*/ 1195490 h 1371218"/>
                <a:gd name="connsiteX4" fmla="*/ 3657600 w 3657600"/>
                <a:gd name="connsiteY4" fmla="*/ 1283354 h 1371218"/>
                <a:gd name="connsiteX5" fmla="*/ 3538202 w 3657600"/>
                <a:gd name="connsiteY5" fmla="*/ 1371218 h 1371218"/>
                <a:gd name="connsiteX6" fmla="*/ 3538202 w 3657600"/>
                <a:gd name="connsiteY6" fmla="*/ 1315460 h 1371218"/>
                <a:gd name="connsiteX7" fmla="*/ 2401872 w 3657600"/>
                <a:gd name="connsiteY7" fmla="*/ 1314738 h 1371218"/>
                <a:gd name="connsiteX8" fmla="*/ 0 w 3657600"/>
                <a:gd name="connsiteY8" fmla="*/ 1315460 h 1371218"/>
                <a:gd name="connsiteX9" fmla="*/ 1185394 w 3657600"/>
                <a:gd name="connsiteY9" fmla="*/ 0 h 1371218"/>
                <a:gd name="connsiteX0" fmla="*/ 56875 w 2529081"/>
                <a:gd name="connsiteY0" fmla="*/ 0 h 1371218"/>
                <a:gd name="connsiteX1" fmla="*/ 1309274 w 2529081"/>
                <a:gd name="connsiteY1" fmla="*/ 1248883 h 1371218"/>
                <a:gd name="connsiteX2" fmla="*/ 2409683 w 2529081"/>
                <a:gd name="connsiteY2" fmla="*/ 1251248 h 1371218"/>
                <a:gd name="connsiteX3" fmla="*/ 2409683 w 2529081"/>
                <a:gd name="connsiteY3" fmla="*/ 1195490 h 1371218"/>
                <a:gd name="connsiteX4" fmla="*/ 2529081 w 2529081"/>
                <a:gd name="connsiteY4" fmla="*/ 1283354 h 1371218"/>
                <a:gd name="connsiteX5" fmla="*/ 2409683 w 2529081"/>
                <a:gd name="connsiteY5" fmla="*/ 1371218 h 1371218"/>
                <a:gd name="connsiteX6" fmla="*/ 2409683 w 2529081"/>
                <a:gd name="connsiteY6" fmla="*/ 1315460 h 1371218"/>
                <a:gd name="connsiteX7" fmla="*/ 1273353 w 2529081"/>
                <a:gd name="connsiteY7" fmla="*/ 1314738 h 1371218"/>
                <a:gd name="connsiteX8" fmla="*/ 0 w 2529081"/>
                <a:gd name="connsiteY8" fmla="*/ 43257 h 1371218"/>
                <a:gd name="connsiteX9" fmla="*/ 56875 w 2529081"/>
                <a:gd name="connsiteY9" fmla="*/ 0 h 1371218"/>
                <a:gd name="connsiteX0" fmla="*/ 0 w 3974902"/>
                <a:gd name="connsiteY0" fmla="*/ 0 h 2849967"/>
                <a:gd name="connsiteX1" fmla="*/ 2755095 w 3974902"/>
                <a:gd name="connsiteY1" fmla="*/ 2727632 h 2849967"/>
                <a:gd name="connsiteX2" fmla="*/ 3855504 w 3974902"/>
                <a:gd name="connsiteY2" fmla="*/ 2729997 h 2849967"/>
                <a:gd name="connsiteX3" fmla="*/ 3855504 w 3974902"/>
                <a:gd name="connsiteY3" fmla="*/ 2674239 h 2849967"/>
                <a:gd name="connsiteX4" fmla="*/ 3974902 w 3974902"/>
                <a:gd name="connsiteY4" fmla="*/ 2762103 h 2849967"/>
                <a:gd name="connsiteX5" fmla="*/ 3855504 w 3974902"/>
                <a:gd name="connsiteY5" fmla="*/ 2849967 h 2849967"/>
                <a:gd name="connsiteX6" fmla="*/ 3855504 w 3974902"/>
                <a:gd name="connsiteY6" fmla="*/ 2794209 h 2849967"/>
                <a:gd name="connsiteX7" fmla="*/ 2719174 w 3974902"/>
                <a:gd name="connsiteY7" fmla="*/ 2793487 h 2849967"/>
                <a:gd name="connsiteX8" fmla="*/ 1445821 w 3974902"/>
                <a:gd name="connsiteY8" fmla="*/ 1522006 h 2849967"/>
                <a:gd name="connsiteX9" fmla="*/ 0 w 3974902"/>
                <a:gd name="connsiteY9" fmla="*/ 0 h 2849967"/>
                <a:gd name="connsiteX0" fmla="*/ 44901 w 4019803"/>
                <a:gd name="connsiteY0" fmla="*/ 0 h 2849967"/>
                <a:gd name="connsiteX1" fmla="*/ 2799996 w 4019803"/>
                <a:gd name="connsiteY1" fmla="*/ 2727632 h 2849967"/>
                <a:gd name="connsiteX2" fmla="*/ 3900405 w 4019803"/>
                <a:gd name="connsiteY2" fmla="*/ 2729997 h 2849967"/>
                <a:gd name="connsiteX3" fmla="*/ 3900405 w 4019803"/>
                <a:gd name="connsiteY3" fmla="*/ 2674239 h 2849967"/>
                <a:gd name="connsiteX4" fmla="*/ 4019803 w 4019803"/>
                <a:gd name="connsiteY4" fmla="*/ 2762103 h 2849967"/>
                <a:gd name="connsiteX5" fmla="*/ 3900405 w 4019803"/>
                <a:gd name="connsiteY5" fmla="*/ 2849967 h 2849967"/>
                <a:gd name="connsiteX6" fmla="*/ 3900405 w 4019803"/>
                <a:gd name="connsiteY6" fmla="*/ 2794209 h 2849967"/>
                <a:gd name="connsiteX7" fmla="*/ 2764075 w 4019803"/>
                <a:gd name="connsiteY7" fmla="*/ 2793487 h 2849967"/>
                <a:gd name="connsiteX8" fmla="*/ 0 w 4019803"/>
                <a:gd name="connsiteY8" fmla="*/ 37271 h 2849967"/>
                <a:gd name="connsiteX9" fmla="*/ 44901 w 4019803"/>
                <a:gd name="connsiteY9" fmla="*/ 0 h 2849967"/>
                <a:gd name="connsiteX0" fmla="*/ 59868 w 4034770"/>
                <a:gd name="connsiteY0" fmla="*/ 0 h 2849967"/>
                <a:gd name="connsiteX1" fmla="*/ 2814963 w 4034770"/>
                <a:gd name="connsiteY1" fmla="*/ 2727632 h 2849967"/>
                <a:gd name="connsiteX2" fmla="*/ 3915372 w 4034770"/>
                <a:gd name="connsiteY2" fmla="*/ 2729997 h 2849967"/>
                <a:gd name="connsiteX3" fmla="*/ 3915372 w 4034770"/>
                <a:gd name="connsiteY3" fmla="*/ 2674239 h 2849967"/>
                <a:gd name="connsiteX4" fmla="*/ 4034770 w 4034770"/>
                <a:gd name="connsiteY4" fmla="*/ 2762103 h 2849967"/>
                <a:gd name="connsiteX5" fmla="*/ 3915372 w 4034770"/>
                <a:gd name="connsiteY5" fmla="*/ 2849967 h 2849967"/>
                <a:gd name="connsiteX6" fmla="*/ 3915372 w 4034770"/>
                <a:gd name="connsiteY6" fmla="*/ 2794209 h 2849967"/>
                <a:gd name="connsiteX7" fmla="*/ 2779042 w 4034770"/>
                <a:gd name="connsiteY7" fmla="*/ 2793487 h 2849967"/>
                <a:gd name="connsiteX8" fmla="*/ 0 w 4034770"/>
                <a:gd name="connsiteY8" fmla="*/ 46251 h 2849967"/>
                <a:gd name="connsiteX9" fmla="*/ 59868 w 4034770"/>
                <a:gd name="connsiteY9" fmla="*/ 0 h 284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770" h="2849967">
                  <a:moveTo>
                    <a:pt x="59868" y="0"/>
                  </a:moveTo>
                  <a:lnTo>
                    <a:pt x="2814963" y="2727632"/>
                  </a:lnTo>
                  <a:lnTo>
                    <a:pt x="3915372" y="2729997"/>
                  </a:lnTo>
                  <a:lnTo>
                    <a:pt x="3915372" y="2674239"/>
                  </a:lnTo>
                  <a:lnTo>
                    <a:pt x="4034770" y="2762103"/>
                  </a:lnTo>
                  <a:lnTo>
                    <a:pt x="3915372" y="2849967"/>
                  </a:lnTo>
                  <a:lnTo>
                    <a:pt x="3915372" y="2794209"/>
                  </a:lnTo>
                  <a:lnTo>
                    <a:pt x="2779042" y="2793487"/>
                  </a:lnTo>
                  <a:lnTo>
                    <a:pt x="0" y="46251"/>
                  </a:lnTo>
                  <a:lnTo>
                    <a:pt x="59868" y="0"/>
                  </a:lnTo>
                  <a:close/>
                </a:path>
              </a:pathLst>
            </a:cu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43" name="Right Arrow 142"/>
            <p:cNvSpPr/>
            <p:nvPr/>
          </p:nvSpPr>
          <p:spPr bwMode="auto">
            <a:xfrm rot="2984535" flipV="1">
              <a:off x="5524896" y="3637105"/>
              <a:ext cx="1371600" cy="175728"/>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2540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500"/>
                                        <p:tgtEl>
                                          <p:spTgt spid="73"/>
                                        </p:tgtEl>
                                      </p:cBhvr>
                                    </p:animEffect>
                                  </p:childTnLst>
                                </p:cTn>
                              </p:par>
                              <p:par>
                                <p:cTn id="13" presetID="10" presetClass="entr" presetSubtype="0" fill="hold" grpId="0" nodeType="withEffect">
                                  <p:stCondLst>
                                    <p:cond delay="40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wipe(left)">
                                      <p:cBhvr>
                                        <p:cTn id="20" dur="500"/>
                                        <p:tgtEl>
                                          <p:spTgt spid="107"/>
                                        </p:tgtEl>
                                      </p:cBhvr>
                                    </p:animEffect>
                                  </p:childTnLst>
                                </p:cTn>
                              </p:par>
                              <p:par>
                                <p:cTn id="21" presetID="10" presetClass="entr" presetSubtype="0" fill="hold" nodeType="withEffect">
                                  <p:stCondLst>
                                    <p:cond delay="40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500"/>
                                        <p:tgtEl>
                                          <p:spTgt spid="1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5"/>
                                        </p:tgtEl>
                                        <p:attrNameLst>
                                          <p:attrName>style.visibility</p:attrName>
                                        </p:attrNameLst>
                                      </p:cBhvr>
                                      <p:to>
                                        <p:strVal val="visible"/>
                                      </p:to>
                                    </p:set>
                                    <p:animEffect transition="in" filter="fade">
                                      <p:cBhvr>
                                        <p:cTn id="28" dur="500"/>
                                        <p:tgtEl>
                                          <p:spTgt spid="14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6"/>
                                        </p:tgtEl>
                                        <p:attrNameLst>
                                          <p:attrName>style.visibility</p:attrName>
                                        </p:attrNameLst>
                                      </p:cBhvr>
                                      <p:to>
                                        <p:strVal val="visible"/>
                                      </p:to>
                                    </p:set>
                                    <p:animEffect transition="in" filter="wipe(left)">
                                      <p:cBhvr>
                                        <p:cTn id="33" dur="1000"/>
                                        <p:tgtEl>
                                          <p:spTgt spid="146"/>
                                        </p:tgtEl>
                                      </p:cBhvr>
                                    </p:animEffect>
                                  </p:childTnLst>
                                </p:cTn>
                              </p:par>
                              <p:par>
                                <p:cTn id="34" presetID="10" presetClass="entr" presetSubtype="0" fill="hold" grpId="0" nodeType="withEffect">
                                  <p:stCondLst>
                                    <p:cond delay="90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6"/>
                                        </p:tgtEl>
                                        <p:attrNameLst>
                                          <p:attrName>style.visibility</p:attrName>
                                        </p:attrNameLst>
                                      </p:cBhvr>
                                      <p:to>
                                        <p:strVal val="visible"/>
                                      </p:to>
                                    </p:set>
                                    <p:animEffect transition="in" filter="wipe(left)">
                                      <p:cBhvr>
                                        <p:cTn id="41" dur="500"/>
                                        <p:tgtEl>
                                          <p:spTgt spid="136"/>
                                        </p:tgtEl>
                                      </p:cBhvr>
                                    </p:animEffect>
                                  </p:childTnLst>
                                </p:cTn>
                              </p:par>
                              <p:par>
                                <p:cTn id="42" presetID="10" presetClass="entr" presetSubtype="0" fill="hold" nodeType="withEffect">
                                  <p:stCondLst>
                                    <p:cond delay="40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500"/>
                                        <p:tgtEl>
                                          <p:spTgt spid="1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47"/>
                                        </p:tgtEl>
                                        <p:attrNameLst>
                                          <p:attrName>style.visibility</p:attrName>
                                        </p:attrNameLst>
                                      </p:cBhvr>
                                      <p:to>
                                        <p:strVal val="visible"/>
                                      </p:to>
                                    </p:set>
                                    <p:animEffect transition="in" filter="wipe(left)">
                                      <p:cBhvr>
                                        <p:cTn id="54" dur="1000"/>
                                        <p:tgtEl>
                                          <p:spTgt spid="147"/>
                                        </p:tgtEl>
                                      </p:cBhvr>
                                    </p:animEffect>
                                  </p:childTnLst>
                                </p:cTn>
                              </p:par>
                              <p:par>
                                <p:cTn id="55" presetID="10" presetClass="entr" presetSubtype="0" fill="hold" grpId="0" nodeType="withEffect">
                                  <p:stCondLst>
                                    <p:cond delay="900"/>
                                  </p:stCondLst>
                                  <p:childTnLst>
                                    <p:set>
                                      <p:cBhvr>
                                        <p:cTn id="56" dur="1" fill="hold">
                                          <p:stCondLst>
                                            <p:cond delay="0"/>
                                          </p:stCondLst>
                                        </p:cTn>
                                        <p:tgtEl>
                                          <p:spTgt spid="135"/>
                                        </p:tgtEl>
                                        <p:attrNameLst>
                                          <p:attrName>style.visibility</p:attrName>
                                        </p:attrNameLst>
                                      </p:cBhvr>
                                      <p:to>
                                        <p:strVal val="visible"/>
                                      </p:to>
                                    </p:set>
                                    <p:animEffect transition="in" filter="fade">
                                      <p:cBhvr>
                                        <p:cTn id="57" dur="500"/>
                                        <p:tgtEl>
                                          <p:spTgt spid="1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wipe(left)">
                                      <p:cBhvr>
                                        <p:cTn id="62" dur="500"/>
                                        <p:tgtEl>
                                          <p:spTgt spid="137"/>
                                        </p:tgtEl>
                                      </p:cBhvr>
                                    </p:animEffect>
                                  </p:childTnLst>
                                </p:cTn>
                              </p:par>
                              <p:par>
                                <p:cTn id="63" presetID="10" presetClass="entr" presetSubtype="0" fill="hold" nodeType="withEffect">
                                  <p:stCondLst>
                                    <p:cond delay="400"/>
                                  </p:stCondLst>
                                  <p:childTnLst>
                                    <p:set>
                                      <p:cBhvr>
                                        <p:cTn id="64" dur="1" fill="hold">
                                          <p:stCondLst>
                                            <p:cond delay="0"/>
                                          </p:stCondLst>
                                        </p:cTn>
                                        <p:tgtEl>
                                          <p:spTgt spid="127"/>
                                        </p:tgtEl>
                                        <p:attrNameLst>
                                          <p:attrName>style.visibility</p:attrName>
                                        </p:attrNameLst>
                                      </p:cBhvr>
                                      <p:to>
                                        <p:strVal val="visible"/>
                                      </p:to>
                                    </p:set>
                                    <p:animEffect transition="in" filter="fade">
                                      <p:cBhvr>
                                        <p:cTn id="65"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07" grpId="0" animBg="1"/>
      <p:bldP spid="61" grpId="0" animBg="1"/>
      <p:bldP spid="123" grpId="0" animBg="1"/>
      <p:bldP spid="135" grpId="0" animBg="1"/>
      <p:bldP spid="136" grpId="0" animBg="1"/>
      <p:bldP spid="1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2" name="Title 1"/>
          <p:cNvSpPr>
            <a:spLocks noGrp="1"/>
          </p:cNvSpPr>
          <p:nvPr>
            <p:ph type="title"/>
          </p:nvPr>
        </p:nvSpPr>
        <p:spPr/>
        <p:txBody>
          <a:bodyPr/>
          <a:lstStyle/>
          <a:p>
            <a:r>
              <a:rPr lang="en-US"/>
              <a:t>Modeling Spatial Information</a:t>
            </a:r>
          </a:p>
        </p:txBody>
      </p:sp>
      <p:sp>
        <p:nvSpPr>
          <p:cNvPr id="130" name="Oval 3"/>
          <p:cNvSpPr>
            <a:spLocks noChangeArrowheads="1"/>
          </p:cNvSpPr>
          <p:nvPr/>
        </p:nvSpPr>
        <p:spPr bwMode="auto">
          <a:xfrm>
            <a:off x="2152650" y="1989138"/>
            <a:ext cx="346075" cy="346075"/>
          </a:xfrm>
          <a:prstGeom prst="ellipse">
            <a:avLst/>
          </a:prstGeom>
          <a:solidFill>
            <a:srgbClr val="FFCC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1" name="Oval 4"/>
          <p:cNvSpPr>
            <a:spLocks noChangeArrowheads="1"/>
          </p:cNvSpPr>
          <p:nvPr/>
        </p:nvSpPr>
        <p:spPr bwMode="auto">
          <a:xfrm>
            <a:off x="4456113" y="3024188"/>
            <a:ext cx="346075" cy="346075"/>
          </a:xfrm>
          <a:prstGeom prst="ellipse">
            <a:avLst/>
          </a:prstGeom>
          <a:solidFill>
            <a:srgbClr val="FFCC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Oval 5"/>
          <p:cNvSpPr>
            <a:spLocks noChangeArrowheads="1"/>
          </p:cNvSpPr>
          <p:nvPr/>
        </p:nvSpPr>
        <p:spPr bwMode="auto">
          <a:xfrm>
            <a:off x="6759575" y="4059238"/>
            <a:ext cx="346075" cy="346075"/>
          </a:xfrm>
          <a:prstGeom prst="ellipse">
            <a:avLst/>
          </a:prstGeom>
          <a:solidFill>
            <a:srgbClr val="FFCC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Line 6"/>
          <p:cNvSpPr>
            <a:spLocks noChangeShapeType="1"/>
          </p:cNvSpPr>
          <p:nvPr/>
        </p:nvSpPr>
        <p:spPr bwMode="auto">
          <a:xfrm>
            <a:off x="2498725" y="2162175"/>
            <a:ext cx="403225" cy="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Line 7"/>
          <p:cNvSpPr>
            <a:spLocks noChangeShapeType="1"/>
          </p:cNvSpPr>
          <p:nvPr/>
        </p:nvSpPr>
        <p:spPr bwMode="auto">
          <a:xfrm>
            <a:off x="1692275" y="3198813"/>
            <a:ext cx="2763838" cy="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 name="Line 8"/>
          <p:cNvSpPr>
            <a:spLocks noChangeShapeType="1"/>
          </p:cNvSpPr>
          <p:nvPr/>
        </p:nvSpPr>
        <p:spPr bwMode="auto">
          <a:xfrm>
            <a:off x="4802188" y="3198813"/>
            <a:ext cx="403225" cy="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 name="Line 9"/>
          <p:cNvSpPr>
            <a:spLocks noChangeShapeType="1"/>
          </p:cNvSpPr>
          <p:nvPr/>
        </p:nvSpPr>
        <p:spPr bwMode="auto">
          <a:xfrm>
            <a:off x="7105650" y="4235450"/>
            <a:ext cx="403225" cy="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 name="Line 10"/>
          <p:cNvSpPr>
            <a:spLocks noChangeShapeType="1"/>
          </p:cNvSpPr>
          <p:nvPr/>
        </p:nvSpPr>
        <p:spPr bwMode="auto">
          <a:xfrm>
            <a:off x="3995738" y="2162175"/>
            <a:ext cx="460375" cy="86360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50" name="Group 11"/>
          <p:cNvGrpSpPr>
            <a:grpSpLocks/>
          </p:cNvGrpSpPr>
          <p:nvPr/>
        </p:nvGrpSpPr>
        <p:grpSpPr bwMode="auto">
          <a:xfrm>
            <a:off x="1692275" y="3371850"/>
            <a:ext cx="2763838" cy="863600"/>
            <a:chOff x="1066" y="2124"/>
            <a:chExt cx="1741" cy="544"/>
          </a:xfrm>
        </p:grpSpPr>
        <p:sp>
          <p:nvSpPr>
            <p:cNvPr id="151" name="Line 12"/>
            <p:cNvSpPr>
              <a:spLocks noChangeShapeType="1"/>
            </p:cNvSpPr>
            <p:nvPr/>
          </p:nvSpPr>
          <p:spPr bwMode="auto">
            <a:xfrm>
              <a:off x="1066" y="2668"/>
              <a:ext cx="1451" cy="0"/>
            </a:xfrm>
            <a:prstGeom prst="line">
              <a:avLst/>
            </a:prstGeom>
            <a:noFill/>
            <a:ln w="38100">
              <a:solidFill>
                <a:srgbClr val="FFFFFF"/>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Line 13"/>
            <p:cNvSpPr>
              <a:spLocks noChangeShapeType="1"/>
            </p:cNvSpPr>
            <p:nvPr/>
          </p:nvSpPr>
          <p:spPr bwMode="auto">
            <a:xfrm flipV="1">
              <a:off x="2517" y="2124"/>
              <a:ext cx="290" cy="544"/>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53" name="Group 14"/>
          <p:cNvGrpSpPr>
            <a:grpSpLocks/>
          </p:cNvGrpSpPr>
          <p:nvPr/>
        </p:nvGrpSpPr>
        <p:grpSpPr bwMode="auto">
          <a:xfrm>
            <a:off x="1692275" y="4408488"/>
            <a:ext cx="5068888" cy="863600"/>
            <a:chOff x="1066" y="2777"/>
            <a:chExt cx="3193" cy="544"/>
          </a:xfrm>
        </p:grpSpPr>
        <p:sp>
          <p:nvSpPr>
            <p:cNvPr id="154" name="Line 15"/>
            <p:cNvSpPr>
              <a:spLocks noChangeShapeType="1"/>
            </p:cNvSpPr>
            <p:nvPr/>
          </p:nvSpPr>
          <p:spPr bwMode="auto">
            <a:xfrm>
              <a:off x="1066" y="3321"/>
              <a:ext cx="2903" cy="0"/>
            </a:xfrm>
            <a:prstGeom prst="line">
              <a:avLst/>
            </a:prstGeom>
            <a:noFill/>
            <a:ln w="38100">
              <a:solidFill>
                <a:srgbClr val="FFFFFF"/>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 name="Line 16"/>
            <p:cNvSpPr>
              <a:spLocks noChangeShapeType="1"/>
            </p:cNvSpPr>
            <p:nvPr/>
          </p:nvSpPr>
          <p:spPr bwMode="auto">
            <a:xfrm flipV="1">
              <a:off x="3969" y="2777"/>
              <a:ext cx="290" cy="544"/>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56" name="Line 17"/>
          <p:cNvSpPr>
            <a:spLocks noChangeShapeType="1"/>
          </p:cNvSpPr>
          <p:nvPr/>
        </p:nvSpPr>
        <p:spPr bwMode="auto">
          <a:xfrm>
            <a:off x="6300788" y="3198813"/>
            <a:ext cx="460375" cy="86360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 name="Line 18"/>
          <p:cNvSpPr>
            <a:spLocks noChangeShapeType="1"/>
          </p:cNvSpPr>
          <p:nvPr/>
        </p:nvSpPr>
        <p:spPr bwMode="auto">
          <a:xfrm>
            <a:off x="1692275" y="2162175"/>
            <a:ext cx="460375" cy="0"/>
          </a:xfrm>
          <a:prstGeom prst="line">
            <a:avLst/>
          </a:prstGeom>
          <a:noFill/>
          <a:ln w="3810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58" name="Group 19"/>
          <p:cNvGrpSpPr>
            <a:grpSpLocks/>
          </p:cNvGrpSpPr>
          <p:nvPr/>
        </p:nvGrpSpPr>
        <p:grpSpPr bwMode="auto">
          <a:xfrm>
            <a:off x="596900" y="1816100"/>
            <a:ext cx="1095375" cy="692150"/>
            <a:chOff x="376" y="1144"/>
            <a:chExt cx="690" cy="436"/>
          </a:xfrm>
        </p:grpSpPr>
        <p:sp>
          <p:nvSpPr>
            <p:cNvPr id="159" name="Rectangle 20"/>
            <p:cNvSpPr>
              <a:spLocks noChangeArrowheads="1"/>
            </p:cNvSpPr>
            <p:nvPr/>
          </p:nvSpPr>
          <p:spPr bwMode="auto">
            <a:xfrm>
              <a:off x="376" y="1145"/>
              <a:ext cx="689" cy="435"/>
            </a:xfrm>
            <a:prstGeom prst="rect">
              <a:avLst/>
            </a:prstGeom>
            <a:solidFill>
              <a:srgbClr val="FFCC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0" name="Freeform 21"/>
            <p:cNvSpPr>
              <a:spLocks/>
            </p:cNvSpPr>
            <p:nvPr/>
          </p:nvSpPr>
          <p:spPr bwMode="auto">
            <a:xfrm>
              <a:off x="739" y="1306"/>
              <a:ext cx="327" cy="273"/>
            </a:xfrm>
            <a:custGeom>
              <a:avLst/>
              <a:gdLst>
                <a:gd name="T0" fmla="*/ 327 w 327"/>
                <a:gd name="T1" fmla="*/ 19 h 273"/>
                <a:gd name="T2" fmla="*/ 327 w 327"/>
                <a:gd name="T3" fmla="*/ 273 h 273"/>
                <a:gd name="T4" fmla="*/ 0 w 327"/>
                <a:gd name="T5" fmla="*/ 273 h 273"/>
                <a:gd name="T6" fmla="*/ 45 w 327"/>
                <a:gd name="T7" fmla="*/ 214 h 273"/>
                <a:gd name="T8" fmla="*/ 109 w 327"/>
                <a:gd name="T9" fmla="*/ 126 h 273"/>
                <a:gd name="T10" fmla="*/ 133 w 327"/>
                <a:gd name="T11" fmla="*/ 78 h 273"/>
                <a:gd name="T12" fmla="*/ 181 w 327"/>
                <a:gd name="T13" fmla="*/ 62 h 273"/>
                <a:gd name="T14" fmla="*/ 277 w 327"/>
                <a:gd name="T15" fmla="*/ 22 h 273"/>
                <a:gd name="T16" fmla="*/ 327 w 327"/>
                <a:gd name="T17" fmla="*/ 19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273">
                  <a:moveTo>
                    <a:pt x="327" y="19"/>
                  </a:moveTo>
                  <a:lnTo>
                    <a:pt x="327" y="273"/>
                  </a:lnTo>
                  <a:lnTo>
                    <a:pt x="0" y="273"/>
                  </a:lnTo>
                  <a:cubicBezTo>
                    <a:pt x="20" y="243"/>
                    <a:pt x="13" y="235"/>
                    <a:pt x="45" y="214"/>
                  </a:cubicBezTo>
                  <a:cubicBezTo>
                    <a:pt x="58" y="175"/>
                    <a:pt x="76" y="148"/>
                    <a:pt x="109" y="126"/>
                  </a:cubicBezTo>
                  <a:cubicBezTo>
                    <a:pt x="113" y="113"/>
                    <a:pt x="120" y="86"/>
                    <a:pt x="133" y="78"/>
                  </a:cubicBezTo>
                  <a:cubicBezTo>
                    <a:pt x="147" y="69"/>
                    <a:pt x="165" y="67"/>
                    <a:pt x="181" y="62"/>
                  </a:cubicBezTo>
                  <a:cubicBezTo>
                    <a:pt x="215" y="51"/>
                    <a:pt x="242" y="34"/>
                    <a:pt x="277" y="22"/>
                  </a:cubicBezTo>
                  <a:cubicBezTo>
                    <a:pt x="324" y="6"/>
                    <a:pt x="319" y="0"/>
                    <a:pt x="327" y="19"/>
                  </a:cubicBezTo>
                  <a:close/>
                </a:path>
              </a:pathLst>
            </a:custGeom>
            <a:solidFill>
              <a:srgbClr val="FF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1" name="Freeform 22"/>
            <p:cNvSpPr>
              <a:spLocks/>
            </p:cNvSpPr>
            <p:nvPr/>
          </p:nvSpPr>
          <p:spPr bwMode="auto">
            <a:xfrm>
              <a:off x="376" y="1144"/>
              <a:ext cx="327" cy="257"/>
            </a:xfrm>
            <a:custGeom>
              <a:avLst/>
              <a:gdLst>
                <a:gd name="T0" fmla="*/ 0 w 327"/>
                <a:gd name="T1" fmla="*/ 218 h 257"/>
                <a:gd name="T2" fmla="*/ 0 w 327"/>
                <a:gd name="T3" fmla="*/ 0 h 257"/>
                <a:gd name="T4" fmla="*/ 327 w 327"/>
                <a:gd name="T5" fmla="*/ 0 h 257"/>
                <a:gd name="T6" fmla="*/ 304 w 327"/>
                <a:gd name="T7" fmla="*/ 24 h 257"/>
                <a:gd name="T8" fmla="*/ 296 w 327"/>
                <a:gd name="T9" fmla="*/ 48 h 257"/>
                <a:gd name="T10" fmla="*/ 248 w 327"/>
                <a:gd name="T11" fmla="*/ 80 h 257"/>
                <a:gd name="T12" fmla="*/ 192 w 327"/>
                <a:gd name="T13" fmla="*/ 120 h 257"/>
                <a:gd name="T14" fmla="*/ 144 w 327"/>
                <a:gd name="T15" fmla="*/ 152 h 257"/>
                <a:gd name="T16" fmla="*/ 120 w 327"/>
                <a:gd name="T17" fmla="*/ 168 h 257"/>
                <a:gd name="T18" fmla="*/ 0 w 327"/>
                <a:gd name="T19" fmla="*/ 2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7" h="257">
                  <a:moveTo>
                    <a:pt x="0" y="218"/>
                  </a:moveTo>
                  <a:lnTo>
                    <a:pt x="0" y="0"/>
                  </a:lnTo>
                  <a:lnTo>
                    <a:pt x="327" y="0"/>
                  </a:lnTo>
                  <a:cubicBezTo>
                    <a:pt x="319" y="8"/>
                    <a:pt x="310" y="15"/>
                    <a:pt x="304" y="24"/>
                  </a:cubicBezTo>
                  <a:cubicBezTo>
                    <a:pt x="299" y="31"/>
                    <a:pt x="302" y="42"/>
                    <a:pt x="296" y="48"/>
                  </a:cubicBezTo>
                  <a:cubicBezTo>
                    <a:pt x="282" y="62"/>
                    <a:pt x="248" y="80"/>
                    <a:pt x="248" y="80"/>
                  </a:cubicBezTo>
                  <a:cubicBezTo>
                    <a:pt x="235" y="120"/>
                    <a:pt x="248" y="101"/>
                    <a:pt x="192" y="120"/>
                  </a:cubicBezTo>
                  <a:cubicBezTo>
                    <a:pt x="174" y="126"/>
                    <a:pt x="160" y="141"/>
                    <a:pt x="144" y="152"/>
                  </a:cubicBezTo>
                  <a:cubicBezTo>
                    <a:pt x="136" y="157"/>
                    <a:pt x="120" y="168"/>
                    <a:pt x="120" y="168"/>
                  </a:cubicBezTo>
                  <a:cubicBezTo>
                    <a:pt x="96" y="205"/>
                    <a:pt x="44" y="257"/>
                    <a:pt x="0" y="218"/>
                  </a:cubicBezTo>
                  <a:close/>
                </a:path>
              </a:pathLst>
            </a:custGeom>
            <a:solidFill>
              <a:srgbClr val="FF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2" name="Freeform 23"/>
            <p:cNvSpPr>
              <a:spLocks/>
            </p:cNvSpPr>
            <p:nvPr/>
          </p:nvSpPr>
          <p:spPr bwMode="auto">
            <a:xfrm>
              <a:off x="376" y="1144"/>
              <a:ext cx="109" cy="104"/>
            </a:xfrm>
            <a:custGeom>
              <a:avLst/>
              <a:gdLst>
                <a:gd name="T0" fmla="*/ 0 w 120"/>
                <a:gd name="T1" fmla="*/ 1074 h 88"/>
                <a:gd name="T2" fmla="*/ 12 w 120"/>
                <a:gd name="T3" fmla="*/ 871 h 88"/>
                <a:gd name="T4" fmla="*/ 14 w 120"/>
                <a:gd name="T5" fmla="*/ 586 h 88"/>
                <a:gd name="T6" fmla="*/ 21 w 120"/>
                <a:gd name="T7" fmla="*/ 492 h 88"/>
                <a:gd name="T8" fmla="*/ 26 w 120"/>
                <a:gd name="T9" fmla="*/ 290 h 88"/>
                <a:gd name="T10" fmla="*/ 28 w 120"/>
                <a:gd name="T11" fmla="*/ 0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88">
                  <a:moveTo>
                    <a:pt x="0" y="88"/>
                  </a:moveTo>
                  <a:cubicBezTo>
                    <a:pt x="16" y="83"/>
                    <a:pt x="32" y="77"/>
                    <a:pt x="48" y="72"/>
                  </a:cubicBezTo>
                  <a:cubicBezTo>
                    <a:pt x="56" y="69"/>
                    <a:pt x="49" y="53"/>
                    <a:pt x="56" y="48"/>
                  </a:cubicBezTo>
                  <a:cubicBezTo>
                    <a:pt x="65" y="41"/>
                    <a:pt x="77" y="43"/>
                    <a:pt x="88" y="40"/>
                  </a:cubicBezTo>
                  <a:cubicBezTo>
                    <a:pt x="96" y="35"/>
                    <a:pt x="106" y="32"/>
                    <a:pt x="112" y="24"/>
                  </a:cubicBezTo>
                  <a:cubicBezTo>
                    <a:pt x="117" y="17"/>
                    <a:pt x="120" y="0"/>
                    <a:pt x="120"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3" name="Freeform 24"/>
            <p:cNvSpPr>
              <a:spLocks/>
            </p:cNvSpPr>
            <p:nvPr/>
          </p:nvSpPr>
          <p:spPr bwMode="auto">
            <a:xfrm>
              <a:off x="384" y="1144"/>
              <a:ext cx="174" cy="168"/>
            </a:xfrm>
            <a:custGeom>
              <a:avLst/>
              <a:gdLst>
                <a:gd name="T0" fmla="*/ 0 w 192"/>
                <a:gd name="T1" fmla="*/ 685 h 152"/>
                <a:gd name="T2" fmla="*/ 8 w 192"/>
                <a:gd name="T3" fmla="*/ 465 h 152"/>
                <a:gd name="T4" fmla="*/ 24 w 192"/>
                <a:gd name="T5" fmla="*/ 283 h 152"/>
                <a:gd name="T6" fmla="*/ 34 w 192"/>
                <a:gd name="T7" fmla="*/ 144 h 152"/>
                <a:gd name="T8" fmla="*/ 44 w 19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52">
                  <a:moveTo>
                    <a:pt x="0" y="152"/>
                  </a:moveTo>
                  <a:cubicBezTo>
                    <a:pt x="11" y="136"/>
                    <a:pt x="16" y="115"/>
                    <a:pt x="32" y="104"/>
                  </a:cubicBezTo>
                  <a:cubicBezTo>
                    <a:pt x="56" y="88"/>
                    <a:pt x="82" y="82"/>
                    <a:pt x="104" y="64"/>
                  </a:cubicBezTo>
                  <a:cubicBezTo>
                    <a:pt x="144" y="31"/>
                    <a:pt x="110" y="46"/>
                    <a:pt x="152" y="32"/>
                  </a:cubicBezTo>
                  <a:cubicBezTo>
                    <a:pt x="180" y="4"/>
                    <a:pt x="166" y="13"/>
                    <a:pt x="19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4" name="Freeform 25"/>
            <p:cNvSpPr>
              <a:spLocks/>
            </p:cNvSpPr>
            <p:nvPr/>
          </p:nvSpPr>
          <p:spPr bwMode="auto">
            <a:xfrm>
              <a:off x="384" y="1144"/>
              <a:ext cx="246" cy="184"/>
            </a:xfrm>
            <a:custGeom>
              <a:avLst/>
              <a:gdLst>
                <a:gd name="T0" fmla="*/ 0 w 240"/>
                <a:gd name="T1" fmla="*/ 658 h 168"/>
                <a:gd name="T2" fmla="*/ 47 w 240"/>
                <a:gd name="T3" fmla="*/ 629 h 168"/>
                <a:gd name="T4" fmla="*/ 114 w 240"/>
                <a:gd name="T5" fmla="*/ 564 h 168"/>
                <a:gd name="T6" fmla="*/ 173 w 240"/>
                <a:gd name="T7" fmla="*/ 411 h 168"/>
                <a:gd name="T8" fmla="*/ 197 w 240"/>
                <a:gd name="T9" fmla="*/ 313 h 168"/>
                <a:gd name="T10" fmla="*/ 267 w 240"/>
                <a:gd name="T11" fmla="*/ 217 h 168"/>
                <a:gd name="T12" fmla="*/ 346 w 240"/>
                <a:gd name="T13" fmla="*/ 0 h 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168">
                  <a:moveTo>
                    <a:pt x="0" y="168"/>
                  </a:moveTo>
                  <a:cubicBezTo>
                    <a:pt x="11" y="165"/>
                    <a:pt x="21" y="163"/>
                    <a:pt x="32" y="160"/>
                  </a:cubicBezTo>
                  <a:cubicBezTo>
                    <a:pt x="48" y="155"/>
                    <a:pt x="80" y="144"/>
                    <a:pt x="80" y="144"/>
                  </a:cubicBezTo>
                  <a:cubicBezTo>
                    <a:pt x="123" y="80"/>
                    <a:pt x="67" y="157"/>
                    <a:pt x="120" y="104"/>
                  </a:cubicBezTo>
                  <a:cubicBezTo>
                    <a:pt x="127" y="97"/>
                    <a:pt x="128" y="86"/>
                    <a:pt x="136" y="80"/>
                  </a:cubicBezTo>
                  <a:cubicBezTo>
                    <a:pt x="150" y="69"/>
                    <a:pt x="169" y="66"/>
                    <a:pt x="184" y="56"/>
                  </a:cubicBezTo>
                  <a:cubicBezTo>
                    <a:pt x="200" y="31"/>
                    <a:pt x="219" y="21"/>
                    <a:pt x="240"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Freeform 26"/>
            <p:cNvSpPr>
              <a:spLocks/>
            </p:cNvSpPr>
            <p:nvPr/>
          </p:nvSpPr>
          <p:spPr bwMode="auto">
            <a:xfrm>
              <a:off x="800" y="1362"/>
              <a:ext cx="266" cy="206"/>
            </a:xfrm>
            <a:custGeom>
              <a:avLst/>
              <a:gdLst>
                <a:gd name="T0" fmla="*/ 0 w 256"/>
                <a:gd name="T1" fmla="*/ 551 h 192"/>
                <a:gd name="T2" fmla="*/ 115 w 256"/>
                <a:gd name="T3" fmla="*/ 389 h 192"/>
                <a:gd name="T4" fmla="*/ 171 w 256"/>
                <a:gd name="T5" fmla="*/ 185 h 192"/>
                <a:gd name="T6" fmla="*/ 455 w 256"/>
                <a:gd name="T7" fmla="*/ 0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6" h="192">
                  <a:moveTo>
                    <a:pt x="0" y="192"/>
                  </a:moveTo>
                  <a:cubicBezTo>
                    <a:pt x="26" y="175"/>
                    <a:pt x="38" y="153"/>
                    <a:pt x="64" y="136"/>
                  </a:cubicBezTo>
                  <a:cubicBezTo>
                    <a:pt x="68" y="125"/>
                    <a:pt x="90" y="70"/>
                    <a:pt x="96" y="64"/>
                  </a:cubicBezTo>
                  <a:cubicBezTo>
                    <a:pt x="129" y="31"/>
                    <a:pt x="210" y="0"/>
                    <a:pt x="256"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Freeform 27"/>
            <p:cNvSpPr>
              <a:spLocks/>
            </p:cNvSpPr>
            <p:nvPr/>
          </p:nvSpPr>
          <p:spPr bwMode="auto">
            <a:xfrm>
              <a:off x="848" y="1408"/>
              <a:ext cx="208" cy="160"/>
            </a:xfrm>
            <a:custGeom>
              <a:avLst/>
              <a:gdLst>
                <a:gd name="T0" fmla="*/ 0 w 208"/>
                <a:gd name="T1" fmla="*/ 160 h 160"/>
                <a:gd name="T2" fmla="*/ 16 w 208"/>
                <a:gd name="T3" fmla="*/ 136 h 160"/>
                <a:gd name="T4" fmla="*/ 40 w 208"/>
                <a:gd name="T5" fmla="*/ 120 h 160"/>
                <a:gd name="T6" fmla="*/ 112 w 208"/>
                <a:gd name="T7" fmla="*/ 40 h 160"/>
                <a:gd name="T8" fmla="*/ 208 w 208"/>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160">
                  <a:moveTo>
                    <a:pt x="0" y="160"/>
                  </a:moveTo>
                  <a:cubicBezTo>
                    <a:pt x="5" y="152"/>
                    <a:pt x="9" y="143"/>
                    <a:pt x="16" y="136"/>
                  </a:cubicBezTo>
                  <a:cubicBezTo>
                    <a:pt x="23" y="129"/>
                    <a:pt x="34" y="127"/>
                    <a:pt x="40" y="120"/>
                  </a:cubicBezTo>
                  <a:cubicBezTo>
                    <a:pt x="72" y="83"/>
                    <a:pt x="69" y="54"/>
                    <a:pt x="112" y="40"/>
                  </a:cubicBezTo>
                  <a:cubicBezTo>
                    <a:pt x="138" y="14"/>
                    <a:pt x="170" y="0"/>
                    <a:pt x="208"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Freeform 28"/>
            <p:cNvSpPr>
              <a:spLocks/>
            </p:cNvSpPr>
            <p:nvPr/>
          </p:nvSpPr>
          <p:spPr bwMode="auto">
            <a:xfrm>
              <a:off x="884" y="1448"/>
              <a:ext cx="172" cy="131"/>
            </a:xfrm>
            <a:custGeom>
              <a:avLst/>
              <a:gdLst>
                <a:gd name="T0" fmla="*/ 0 w 176"/>
                <a:gd name="T1" fmla="*/ 180 h 128"/>
                <a:gd name="T2" fmla="*/ 33 w 176"/>
                <a:gd name="T3" fmla="*/ 102 h 128"/>
                <a:gd name="T4" fmla="*/ 74 w 176"/>
                <a:gd name="T5" fmla="*/ 16 h 128"/>
                <a:gd name="T6" fmla="*/ 108 w 176"/>
                <a:gd name="T7" fmla="*/ 8 h 128"/>
                <a:gd name="T8" fmla="*/ 125 w 176"/>
                <a:gd name="T9" fmla="*/ 0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128">
                  <a:moveTo>
                    <a:pt x="0" y="128"/>
                  </a:moveTo>
                  <a:cubicBezTo>
                    <a:pt x="21" y="96"/>
                    <a:pt x="11" y="84"/>
                    <a:pt x="48" y="72"/>
                  </a:cubicBezTo>
                  <a:cubicBezTo>
                    <a:pt x="76" y="30"/>
                    <a:pt x="65" y="25"/>
                    <a:pt x="104" y="16"/>
                  </a:cubicBezTo>
                  <a:cubicBezTo>
                    <a:pt x="120" y="12"/>
                    <a:pt x="136" y="12"/>
                    <a:pt x="152" y="8"/>
                  </a:cubicBezTo>
                  <a:cubicBezTo>
                    <a:pt x="160" y="6"/>
                    <a:pt x="176" y="0"/>
                    <a:pt x="176"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Freeform 29"/>
            <p:cNvSpPr>
              <a:spLocks/>
            </p:cNvSpPr>
            <p:nvPr/>
          </p:nvSpPr>
          <p:spPr bwMode="auto">
            <a:xfrm>
              <a:off x="936" y="1480"/>
              <a:ext cx="120" cy="88"/>
            </a:xfrm>
            <a:custGeom>
              <a:avLst/>
              <a:gdLst>
                <a:gd name="T0" fmla="*/ 0 w 120"/>
                <a:gd name="T1" fmla="*/ 88 h 88"/>
                <a:gd name="T2" fmla="*/ 8 w 120"/>
                <a:gd name="T3" fmla="*/ 64 h 88"/>
                <a:gd name="T4" fmla="*/ 120 w 120"/>
                <a:gd name="T5" fmla="*/ 0 h 88"/>
                <a:gd name="T6" fmla="*/ 0 60000 65536"/>
                <a:gd name="T7" fmla="*/ 0 60000 65536"/>
                <a:gd name="T8" fmla="*/ 0 60000 65536"/>
              </a:gdLst>
              <a:ahLst/>
              <a:cxnLst>
                <a:cxn ang="T6">
                  <a:pos x="T0" y="T1"/>
                </a:cxn>
                <a:cxn ang="T7">
                  <a:pos x="T2" y="T3"/>
                </a:cxn>
                <a:cxn ang="T8">
                  <a:pos x="T4" y="T5"/>
                </a:cxn>
              </a:cxnLst>
              <a:rect l="0" t="0" r="r" b="b"/>
              <a:pathLst>
                <a:path w="120" h="88">
                  <a:moveTo>
                    <a:pt x="0" y="88"/>
                  </a:moveTo>
                  <a:cubicBezTo>
                    <a:pt x="3" y="80"/>
                    <a:pt x="2" y="70"/>
                    <a:pt x="8" y="64"/>
                  </a:cubicBezTo>
                  <a:cubicBezTo>
                    <a:pt x="24" y="48"/>
                    <a:pt x="91" y="0"/>
                    <a:pt x="120"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Freeform 30"/>
            <p:cNvSpPr>
              <a:spLocks/>
            </p:cNvSpPr>
            <p:nvPr/>
          </p:nvSpPr>
          <p:spPr bwMode="auto">
            <a:xfrm>
              <a:off x="993" y="1520"/>
              <a:ext cx="63" cy="59"/>
            </a:xfrm>
            <a:custGeom>
              <a:avLst/>
              <a:gdLst>
                <a:gd name="T0" fmla="*/ 0 w 64"/>
                <a:gd name="T1" fmla="*/ 122 h 56"/>
                <a:gd name="T2" fmla="*/ 49 w 64"/>
                <a:gd name="T3" fmla="*/ 0 h 56"/>
                <a:gd name="T4" fmla="*/ 0 60000 65536"/>
                <a:gd name="T5" fmla="*/ 0 60000 65536"/>
              </a:gdLst>
              <a:ahLst/>
              <a:cxnLst>
                <a:cxn ang="T4">
                  <a:pos x="T0" y="T1"/>
                </a:cxn>
                <a:cxn ang="T5">
                  <a:pos x="T2" y="T3"/>
                </a:cxn>
              </a:cxnLst>
              <a:rect l="0" t="0" r="r" b="b"/>
              <a:pathLst>
                <a:path w="64" h="56">
                  <a:moveTo>
                    <a:pt x="0" y="56"/>
                  </a:moveTo>
                  <a:cubicBezTo>
                    <a:pt x="16" y="8"/>
                    <a:pt x="36" y="28"/>
                    <a:pt x="64"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Rectangle 31"/>
            <p:cNvSpPr>
              <a:spLocks noChangeArrowheads="1"/>
            </p:cNvSpPr>
            <p:nvPr/>
          </p:nvSpPr>
          <p:spPr bwMode="auto">
            <a:xfrm>
              <a:off x="376" y="1144"/>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71" name="Group 32"/>
          <p:cNvGrpSpPr>
            <a:grpSpLocks/>
          </p:cNvGrpSpPr>
          <p:nvPr/>
        </p:nvGrpSpPr>
        <p:grpSpPr bwMode="auto">
          <a:xfrm>
            <a:off x="596900" y="2852738"/>
            <a:ext cx="1095375" cy="692150"/>
            <a:chOff x="376" y="1797"/>
            <a:chExt cx="690" cy="436"/>
          </a:xfrm>
        </p:grpSpPr>
        <p:sp>
          <p:nvSpPr>
            <p:cNvPr id="172" name="Rectangle 33"/>
            <p:cNvSpPr>
              <a:spLocks noChangeArrowheads="1"/>
            </p:cNvSpPr>
            <p:nvPr/>
          </p:nvSpPr>
          <p:spPr bwMode="auto">
            <a:xfrm>
              <a:off x="376" y="1798"/>
              <a:ext cx="689" cy="435"/>
            </a:xfrm>
            <a:prstGeom prst="rect">
              <a:avLst/>
            </a:prstGeom>
            <a:solidFill>
              <a:srgbClr val="9966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3" name="Freeform 34"/>
            <p:cNvSpPr>
              <a:spLocks/>
            </p:cNvSpPr>
            <p:nvPr/>
          </p:nvSpPr>
          <p:spPr bwMode="auto">
            <a:xfrm>
              <a:off x="376" y="1797"/>
              <a:ext cx="327" cy="257"/>
            </a:xfrm>
            <a:custGeom>
              <a:avLst/>
              <a:gdLst>
                <a:gd name="T0" fmla="*/ 0 w 327"/>
                <a:gd name="T1" fmla="*/ 218 h 257"/>
                <a:gd name="T2" fmla="*/ 0 w 327"/>
                <a:gd name="T3" fmla="*/ 0 h 257"/>
                <a:gd name="T4" fmla="*/ 327 w 327"/>
                <a:gd name="T5" fmla="*/ 0 h 257"/>
                <a:gd name="T6" fmla="*/ 304 w 327"/>
                <a:gd name="T7" fmla="*/ 24 h 257"/>
                <a:gd name="T8" fmla="*/ 296 w 327"/>
                <a:gd name="T9" fmla="*/ 48 h 257"/>
                <a:gd name="T10" fmla="*/ 248 w 327"/>
                <a:gd name="T11" fmla="*/ 80 h 257"/>
                <a:gd name="T12" fmla="*/ 192 w 327"/>
                <a:gd name="T13" fmla="*/ 120 h 257"/>
                <a:gd name="T14" fmla="*/ 144 w 327"/>
                <a:gd name="T15" fmla="*/ 152 h 257"/>
                <a:gd name="T16" fmla="*/ 120 w 327"/>
                <a:gd name="T17" fmla="*/ 168 h 257"/>
                <a:gd name="T18" fmla="*/ 0 w 327"/>
                <a:gd name="T19" fmla="*/ 2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7" h="257">
                  <a:moveTo>
                    <a:pt x="0" y="218"/>
                  </a:moveTo>
                  <a:lnTo>
                    <a:pt x="0" y="0"/>
                  </a:lnTo>
                  <a:lnTo>
                    <a:pt x="327" y="0"/>
                  </a:lnTo>
                  <a:cubicBezTo>
                    <a:pt x="319" y="8"/>
                    <a:pt x="310" y="15"/>
                    <a:pt x="304" y="24"/>
                  </a:cubicBezTo>
                  <a:cubicBezTo>
                    <a:pt x="299" y="31"/>
                    <a:pt x="302" y="42"/>
                    <a:pt x="296" y="48"/>
                  </a:cubicBezTo>
                  <a:cubicBezTo>
                    <a:pt x="282" y="62"/>
                    <a:pt x="248" y="80"/>
                    <a:pt x="248" y="80"/>
                  </a:cubicBezTo>
                  <a:cubicBezTo>
                    <a:pt x="235" y="120"/>
                    <a:pt x="248" y="101"/>
                    <a:pt x="192" y="120"/>
                  </a:cubicBezTo>
                  <a:cubicBezTo>
                    <a:pt x="174" y="126"/>
                    <a:pt x="160" y="141"/>
                    <a:pt x="144" y="152"/>
                  </a:cubicBezTo>
                  <a:cubicBezTo>
                    <a:pt x="136" y="157"/>
                    <a:pt x="120" y="168"/>
                    <a:pt x="120" y="168"/>
                  </a:cubicBezTo>
                  <a:cubicBezTo>
                    <a:pt x="96" y="205"/>
                    <a:pt x="44" y="257"/>
                    <a:pt x="0" y="218"/>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 name="Freeform 35"/>
            <p:cNvSpPr>
              <a:spLocks/>
            </p:cNvSpPr>
            <p:nvPr/>
          </p:nvSpPr>
          <p:spPr bwMode="auto">
            <a:xfrm>
              <a:off x="739" y="1958"/>
              <a:ext cx="327" cy="273"/>
            </a:xfrm>
            <a:custGeom>
              <a:avLst/>
              <a:gdLst>
                <a:gd name="T0" fmla="*/ 327 w 327"/>
                <a:gd name="T1" fmla="*/ 19 h 273"/>
                <a:gd name="T2" fmla="*/ 327 w 327"/>
                <a:gd name="T3" fmla="*/ 273 h 273"/>
                <a:gd name="T4" fmla="*/ 0 w 327"/>
                <a:gd name="T5" fmla="*/ 273 h 273"/>
                <a:gd name="T6" fmla="*/ 45 w 327"/>
                <a:gd name="T7" fmla="*/ 214 h 273"/>
                <a:gd name="T8" fmla="*/ 109 w 327"/>
                <a:gd name="T9" fmla="*/ 126 h 273"/>
                <a:gd name="T10" fmla="*/ 133 w 327"/>
                <a:gd name="T11" fmla="*/ 78 h 273"/>
                <a:gd name="T12" fmla="*/ 181 w 327"/>
                <a:gd name="T13" fmla="*/ 62 h 273"/>
                <a:gd name="T14" fmla="*/ 277 w 327"/>
                <a:gd name="T15" fmla="*/ 22 h 273"/>
                <a:gd name="T16" fmla="*/ 327 w 327"/>
                <a:gd name="T17" fmla="*/ 19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273">
                  <a:moveTo>
                    <a:pt x="327" y="19"/>
                  </a:moveTo>
                  <a:lnTo>
                    <a:pt x="327" y="273"/>
                  </a:lnTo>
                  <a:lnTo>
                    <a:pt x="0" y="273"/>
                  </a:lnTo>
                  <a:cubicBezTo>
                    <a:pt x="20" y="243"/>
                    <a:pt x="13" y="235"/>
                    <a:pt x="45" y="214"/>
                  </a:cubicBezTo>
                  <a:cubicBezTo>
                    <a:pt x="58" y="175"/>
                    <a:pt x="76" y="148"/>
                    <a:pt x="109" y="126"/>
                  </a:cubicBezTo>
                  <a:cubicBezTo>
                    <a:pt x="113" y="113"/>
                    <a:pt x="120" y="86"/>
                    <a:pt x="133" y="78"/>
                  </a:cubicBezTo>
                  <a:cubicBezTo>
                    <a:pt x="147" y="69"/>
                    <a:pt x="165" y="67"/>
                    <a:pt x="181" y="62"/>
                  </a:cubicBezTo>
                  <a:cubicBezTo>
                    <a:pt x="215" y="51"/>
                    <a:pt x="242" y="34"/>
                    <a:pt x="277" y="22"/>
                  </a:cubicBezTo>
                  <a:cubicBezTo>
                    <a:pt x="324" y="6"/>
                    <a:pt x="319" y="0"/>
                    <a:pt x="327" y="19"/>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5" name="Rectangle 36"/>
            <p:cNvSpPr>
              <a:spLocks noChangeArrowheads="1"/>
            </p:cNvSpPr>
            <p:nvPr/>
          </p:nvSpPr>
          <p:spPr bwMode="auto">
            <a:xfrm>
              <a:off x="376" y="1797"/>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76" name="Group 37"/>
          <p:cNvGrpSpPr>
            <a:grpSpLocks/>
          </p:cNvGrpSpPr>
          <p:nvPr/>
        </p:nvGrpSpPr>
        <p:grpSpPr bwMode="auto">
          <a:xfrm>
            <a:off x="596900" y="3889375"/>
            <a:ext cx="1095375" cy="692150"/>
            <a:chOff x="376" y="2450"/>
            <a:chExt cx="690" cy="436"/>
          </a:xfrm>
        </p:grpSpPr>
        <p:sp>
          <p:nvSpPr>
            <p:cNvPr id="177" name="Rectangle 38"/>
            <p:cNvSpPr>
              <a:spLocks noChangeArrowheads="1"/>
            </p:cNvSpPr>
            <p:nvPr/>
          </p:nvSpPr>
          <p:spPr bwMode="auto">
            <a:xfrm>
              <a:off x="376" y="2451"/>
              <a:ext cx="689" cy="435"/>
            </a:xfrm>
            <a:prstGeom prst="rect">
              <a:avLst/>
            </a:prstGeom>
            <a:solidFill>
              <a:srgbClr val="33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8" name="Freeform 39"/>
            <p:cNvSpPr>
              <a:spLocks/>
            </p:cNvSpPr>
            <p:nvPr/>
          </p:nvSpPr>
          <p:spPr bwMode="auto">
            <a:xfrm>
              <a:off x="376" y="2450"/>
              <a:ext cx="327" cy="257"/>
            </a:xfrm>
            <a:custGeom>
              <a:avLst/>
              <a:gdLst>
                <a:gd name="T0" fmla="*/ 0 w 327"/>
                <a:gd name="T1" fmla="*/ 218 h 257"/>
                <a:gd name="T2" fmla="*/ 0 w 327"/>
                <a:gd name="T3" fmla="*/ 0 h 257"/>
                <a:gd name="T4" fmla="*/ 327 w 327"/>
                <a:gd name="T5" fmla="*/ 0 h 257"/>
                <a:gd name="T6" fmla="*/ 304 w 327"/>
                <a:gd name="T7" fmla="*/ 24 h 257"/>
                <a:gd name="T8" fmla="*/ 296 w 327"/>
                <a:gd name="T9" fmla="*/ 48 h 257"/>
                <a:gd name="T10" fmla="*/ 248 w 327"/>
                <a:gd name="T11" fmla="*/ 80 h 257"/>
                <a:gd name="T12" fmla="*/ 192 w 327"/>
                <a:gd name="T13" fmla="*/ 120 h 257"/>
                <a:gd name="T14" fmla="*/ 144 w 327"/>
                <a:gd name="T15" fmla="*/ 152 h 257"/>
                <a:gd name="T16" fmla="*/ 120 w 327"/>
                <a:gd name="T17" fmla="*/ 168 h 257"/>
                <a:gd name="T18" fmla="*/ 0 w 327"/>
                <a:gd name="T19" fmla="*/ 2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7" h="257">
                  <a:moveTo>
                    <a:pt x="0" y="218"/>
                  </a:moveTo>
                  <a:lnTo>
                    <a:pt x="0" y="0"/>
                  </a:lnTo>
                  <a:lnTo>
                    <a:pt x="327" y="0"/>
                  </a:lnTo>
                  <a:cubicBezTo>
                    <a:pt x="319" y="8"/>
                    <a:pt x="310" y="15"/>
                    <a:pt x="304" y="24"/>
                  </a:cubicBezTo>
                  <a:cubicBezTo>
                    <a:pt x="299" y="31"/>
                    <a:pt x="302" y="42"/>
                    <a:pt x="296" y="48"/>
                  </a:cubicBezTo>
                  <a:cubicBezTo>
                    <a:pt x="282" y="62"/>
                    <a:pt x="248" y="80"/>
                    <a:pt x="248" y="80"/>
                  </a:cubicBezTo>
                  <a:cubicBezTo>
                    <a:pt x="235" y="120"/>
                    <a:pt x="248" y="101"/>
                    <a:pt x="192" y="120"/>
                  </a:cubicBezTo>
                  <a:cubicBezTo>
                    <a:pt x="174" y="126"/>
                    <a:pt x="160" y="141"/>
                    <a:pt x="144" y="152"/>
                  </a:cubicBezTo>
                  <a:cubicBezTo>
                    <a:pt x="136" y="157"/>
                    <a:pt x="120" y="168"/>
                    <a:pt x="120" y="168"/>
                  </a:cubicBezTo>
                  <a:cubicBezTo>
                    <a:pt x="96" y="205"/>
                    <a:pt x="44" y="257"/>
                    <a:pt x="0" y="218"/>
                  </a:cubicBezTo>
                  <a:close/>
                </a:path>
              </a:pathLst>
            </a:custGeom>
            <a:solidFill>
              <a:srgbClr val="CCFF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Freeform 40"/>
            <p:cNvSpPr>
              <a:spLocks/>
            </p:cNvSpPr>
            <p:nvPr/>
          </p:nvSpPr>
          <p:spPr bwMode="auto">
            <a:xfrm>
              <a:off x="739" y="2610"/>
              <a:ext cx="327" cy="273"/>
            </a:xfrm>
            <a:custGeom>
              <a:avLst/>
              <a:gdLst>
                <a:gd name="T0" fmla="*/ 327 w 327"/>
                <a:gd name="T1" fmla="*/ 19 h 273"/>
                <a:gd name="T2" fmla="*/ 327 w 327"/>
                <a:gd name="T3" fmla="*/ 273 h 273"/>
                <a:gd name="T4" fmla="*/ 0 w 327"/>
                <a:gd name="T5" fmla="*/ 273 h 273"/>
                <a:gd name="T6" fmla="*/ 45 w 327"/>
                <a:gd name="T7" fmla="*/ 214 h 273"/>
                <a:gd name="T8" fmla="*/ 109 w 327"/>
                <a:gd name="T9" fmla="*/ 126 h 273"/>
                <a:gd name="T10" fmla="*/ 133 w 327"/>
                <a:gd name="T11" fmla="*/ 78 h 273"/>
                <a:gd name="T12" fmla="*/ 181 w 327"/>
                <a:gd name="T13" fmla="*/ 62 h 273"/>
                <a:gd name="T14" fmla="*/ 277 w 327"/>
                <a:gd name="T15" fmla="*/ 22 h 273"/>
                <a:gd name="T16" fmla="*/ 327 w 327"/>
                <a:gd name="T17" fmla="*/ 19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273">
                  <a:moveTo>
                    <a:pt x="327" y="19"/>
                  </a:moveTo>
                  <a:lnTo>
                    <a:pt x="327" y="273"/>
                  </a:lnTo>
                  <a:lnTo>
                    <a:pt x="0" y="273"/>
                  </a:lnTo>
                  <a:cubicBezTo>
                    <a:pt x="20" y="243"/>
                    <a:pt x="13" y="235"/>
                    <a:pt x="45" y="214"/>
                  </a:cubicBezTo>
                  <a:cubicBezTo>
                    <a:pt x="58" y="175"/>
                    <a:pt x="76" y="148"/>
                    <a:pt x="109" y="126"/>
                  </a:cubicBezTo>
                  <a:cubicBezTo>
                    <a:pt x="113" y="113"/>
                    <a:pt x="120" y="86"/>
                    <a:pt x="133" y="78"/>
                  </a:cubicBezTo>
                  <a:cubicBezTo>
                    <a:pt x="147" y="69"/>
                    <a:pt x="165" y="67"/>
                    <a:pt x="181" y="62"/>
                  </a:cubicBezTo>
                  <a:cubicBezTo>
                    <a:pt x="215" y="51"/>
                    <a:pt x="242" y="34"/>
                    <a:pt x="277" y="22"/>
                  </a:cubicBezTo>
                  <a:cubicBezTo>
                    <a:pt x="324" y="6"/>
                    <a:pt x="319" y="0"/>
                    <a:pt x="327" y="19"/>
                  </a:cubicBezTo>
                  <a:close/>
                </a:path>
              </a:pathLst>
            </a:custGeom>
            <a:solidFill>
              <a:srgbClr val="CCFF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0" name="Rectangle 41"/>
            <p:cNvSpPr>
              <a:spLocks noChangeArrowheads="1"/>
            </p:cNvSpPr>
            <p:nvPr/>
          </p:nvSpPr>
          <p:spPr bwMode="auto">
            <a:xfrm>
              <a:off x="376" y="2450"/>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81" name="Group 42"/>
          <p:cNvGrpSpPr>
            <a:grpSpLocks/>
          </p:cNvGrpSpPr>
          <p:nvPr/>
        </p:nvGrpSpPr>
        <p:grpSpPr bwMode="auto">
          <a:xfrm>
            <a:off x="596900" y="4926013"/>
            <a:ext cx="1095375" cy="739775"/>
            <a:chOff x="376" y="3103"/>
            <a:chExt cx="690" cy="466"/>
          </a:xfrm>
        </p:grpSpPr>
        <p:sp>
          <p:nvSpPr>
            <p:cNvPr id="182" name="Rectangle 43"/>
            <p:cNvSpPr>
              <a:spLocks noChangeArrowheads="1"/>
            </p:cNvSpPr>
            <p:nvPr/>
          </p:nvSpPr>
          <p:spPr bwMode="auto">
            <a:xfrm>
              <a:off x="376" y="3104"/>
              <a:ext cx="689" cy="435"/>
            </a:xfrm>
            <a:prstGeom prst="rect">
              <a:avLst/>
            </a:prstGeom>
            <a:solidFill>
              <a:srgbClr val="BBE0E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3" name="Freeform 44"/>
            <p:cNvSpPr>
              <a:spLocks/>
            </p:cNvSpPr>
            <p:nvPr/>
          </p:nvSpPr>
          <p:spPr bwMode="auto">
            <a:xfrm>
              <a:off x="376" y="3103"/>
              <a:ext cx="410" cy="466"/>
            </a:xfrm>
            <a:custGeom>
              <a:avLst/>
              <a:gdLst>
                <a:gd name="T0" fmla="*/ 218 w 410"/>
                <a:gd name="T1" fmla="*/ 436 h 466"/>
                <a:gd name="T2" fmla="*/ 0 w 410"/>
                <a:gd name="T3" fmla="*/ 436 h 466"/>
                <a:gd name="T4" fmla="*/ 0 w 410"/>
                <a:gd name="T5" fmla="*/ 0 h 466"/>
                <a:gd name="T6" fmla="*/ 399 w 410"/>
                <a:gd name="T7" fmla="*/ 0 h 466"/>
                <a:gd name="T8" fmla="*/ 400 w 410"/>
                <a:gd name="T9" fmla="*/ 121 h 466"/>
                <a:gd name="T10" fmla="*/ 360 w 410"/>
                <a:gd name="T11" fmla="*/ 193 h 466"/>
                <a:gd name="T12" fmla="*/ 344 w 410"/>
                <a:gd name="T13" fmla="*/ 241 h 466"/>
                <a:gd name="T14" fmla="*/ 256 w 410"/>
                <a:gd name="T15" fmla="*/ 401 h 466"/>
                <a:gd name="T16" fmla="*/ 218 w 410"/>
                <a:gd name="T17" fmla="*/ 436 h 4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0" h="466">
                  <a:moveTo>
                    <a:pt x="218" y="436"/>
                  </a:moveTo>
                  <a:lnTo>
                    <a:pt x="0" y="436"/>
                  </a:lnTo>
                  <a:lnTo>
                    <a:pt x="0" y="0"/>
                  </a:lnTo>
                  <a:lnTo>
                    <a:pt x="399" y="0"/>
                  </a:lnTo>
                  <a:cubicBezTo>
                    <a:pt x="401" y="51"/>
                    <a:pt x="410" y="60"/>
                    <a:pt x="400" y="121"/>
                  </a:cubicBezTo>
                  <a:cubicBezTo>
                    <a:pt x="395" y="149"/>
                    <a:pt x="375" y="170"/>
                    <a:pt x="360" y="193"/>
                  </a:cubicBezTo>
                  <a:cubicBezTo>
                    <a:pt x="351" y="207"/>
                    <a:pt x="349" y="225"/>
                    <a:pt x="344" y="241"/>
                  </a:cubicBezTo>
                  <a:cubicBezTo>
                    <a:pt x="326" y="296"/>
                    <a:pt x="304" y="369"/>
                    <a:pt x="256" y="401"/>
                  </a:cubicBezTo>
                  <a:cubicBezTo>
                    <a:pt x="221" y="453"/>
                    <a:pt x="232" y="466"/>
                    <a:pt x="218" y="436"/>
                  </a:cubicBezTo>
                  <a:close/>
                </a:path>
              </a:pathLst>
            </a:custGeom>
            <a:solidFill>
              <a:srgbClr val="6666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Rectangle 45"/>
            <p:cNvSpPr>
              <a:spLocks noChangeArrowheads="1"/>
            </p:cNvSpPr>
            <p:nvPr/>
          </p:nvSpPr>
          <p:spPr bwMode="auto">
            <a:xfrm>
              <a:off x="376" y="3103"/>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85" name="Group 46"/>
          <p:cNvGrpSpPr>
            <a:grpSpLocks/>
          </p:cNvGrpSpPr>
          <p:nvPr/>
        </p:nvGrpSpPr>
        <p:grpSpPr bwMode="auto">
          <a:xfrm>
            <a:off x="2900363" y="1816100"/>
            <a:ext cx="1096962" cy="692150"/>
            <a:chOff x="1827" y="1144"/>
            <a:chExt cx="691" cy="436"/>
          </a:xfrm>
        </p:grpSpPr>
        <p:sp>
          <p:nvSpPr>
            <p:cNvPr id="186" name="Rectangle 47"/>
            <p:cNvSpPr>
              <a:spLocks noChangeArrowheads="1"/>
            </p:cNvSpPr>
            <p:nvPr/>
          </p:nvSpPr>
          <p:spPr bwMode="auto">
            <a:xfrm>
              <a:off x="1827" y="1145"/>
              <a:ext cx="689" cy="435"/>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7" name="Freeform 48"/>
            <p:cNvSpPr>
              <a:spLocks/>
            </p:cNvSpPr>
            <p:nvPr/>
          </p:nvSpPr>
          <p:spPr bwMode="auto">
            <a:xfrm>
              <a:off x="1828" y="1144"/>
              <a:ext cx="327" cy="257"/>
            </a:xfrm>
            <a:custGeom>
              <a:avLst/>
              <a:gdLst>
                <a:gd name="T0" fmla="*/ 0 w 327"/>
                <a:gd name="T1" fmla="*/ 218 h 257"/>
                <a:gd name="T2" fmla="*/ 0 w 327"/>
                <a:gd name="T3" fmla="*/ 0 h 257"/>
                <a:gd name="T4" fmla="*/ 327 w 327"/>
                <a:gd name="T5" fmla="*/ 0 h 257"/>
                <a:gd name="T6" fmla="*/ 304 w 327"/>
                <a:gd name="T7" fmla="*/ 24 h 257"/>
                <a:gd name="T8" fmla="*/ 296 w 327"/>
                <a:gd name="T9" fmla="*/ 48 h 257"/>
                <a:gd name="T10" fmla="*/ 248 w 327"/>
                <a:gd name="T11" fmla="*/ 80 h 257"/>
                <a:gd name="T12" fmla="*/ 192 w 327"/>
                <a:gd name="T13" fmla="*/ 120 h 257"/>
                <a:gd name="T14" fmla="*/ 144 w 327"/>
                <a:gd name="T15" fmla="*/ 152 h 257"/>
                <a:gd name="T16" fmla="*/ 120 w 327"/>
                <a:gd name="T17" fmla="*/ 168 h 257"/>
                <a:gd name="T18" fmla="*/ 0 w 327"/>
                <a:gd name="T19" fmla="*/ 2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7" h="257">
                  <a:moveTo>
                    <a:pt x="0" y="218"/>
                  </a:moveTo>
                  <a:lnTo>
                    <a:pt x="0" y="0"/>
                  </a:lnTo>
                  <a:lnTo>
                    <a:pt x="327" y="0"/>
                  </a:lnTo>
                  <a:cubicBezTo>
                    <a:pt x="319" y="8"/>
                    <a:pt x="310" y="15"/>
                    <a:pt x="304" y="24"/>
                  </a:cubicBezTo>
                  <a:cubicBezTo>
                    <a:pt x="299" y="31"/>
                    <a:pt x="302" y="42"/>
                    <a:pt x="296" y="48"/>
                  </a:cubicBezTo>
                  <a:cubicBezTo>
                    <a:pt x="282" y="62"/>
                    <a:pt x="248" y="80"/>
                    <a:pt x="248" y="80"/>
                  </a:cubicBezTo>
                  <a:cubicBezTo>
                    <a:pt x="235" y="120"/>
                    <a:pt x="248" y="101"/>
                    <a:pt x="192" y="120"/>
                  </a:cubicBezTo>
                  <a:cubicBezTo>
                    <a:pt x="174" y="126"/>
                    <a:pt x="160" y="141"/>
                    <a:pt x="144" y="152"/>
                  </a:cubicBezTo>
                  <a:cubicBezTo>
                    <a:pt x="136" y="157"/>
                    <a:pt x="120" y="168"/>
                    <a:pt x="120" y="168"/>
                  </a:cubicBezTo>
                  <a:cubicBezTo>
                    <a:pt x="96" y="205"/>
                    <a:pt x="44" y="257"/>
                    <a:pt x="0" y="218"/>
                  </a:cubicBezTo>
                  <a:close/>
                </a:path>
              </a:pathLst>
            </a:custGeom>
            <a:solidFill>
              <a:srgbClr val="CC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Freeform 49"/>
            <p:cNvSpPr>
              <a:spLocks/>
            </p:cNvSpPr>
            <p:nvPr/>
          </p:nvSpPr>
          <p:spPr bwMode="auto">
            <a:xfrm>
              <a:off x="2191" y="1305"/>
              <a:ext cx="327" cy="273"/>
            </a:xfrm>
            <a:custGeom>
              <a:avLst/>
              <a:gdLst>
                <a:gd name="T0" fmla="*/ 327 w 327"/>
                <a:gd name="T1" fmla="*/ 19 h 273"/>
                <a:gd name="T2" fmla="*/ 327 w 327"/>
                <a:gd name="T3" fmla="*/ 273 h 273"/>
                <a:gd name="T4" fmla="*/ 0 w 327"/>
                <a:gd name="T5" fmla="*/ 273 h 273"/>
                <a:gd name="T6" fmla="*/ 45 w 327"/>
                <a:gd name="T7" fmla="*/ 214 h 273"/>
                <a:gd name="T8" fmla="*/ 109 w 327"/>
                <a:gd name="T9" fmla="*/ 126 h 273"/>
                <a:gd name="T10" fmla="*/ 133 w 327"/>
                <a:gd name="T11" fmla="*/ 78 h 273"/>
                <a:gd name="T12" fmla="*/ 181 w 327"/>
                <a:gd name="T13" fmla="*/ 62 h 273"/>
                <a:gd name="T14" fmla="*/ 277 w 327"/>
                <a:gd name="T15" fmla="*/ 22 h 273"/>
                <a:gd name="T16" fmla="*/ 327 w 327"/>
                <a:gd name="T17" fmla="*/ 19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273">
                  <a:moveTo>
                    <a:pt x="327" y="19"/>
                  </a:moveTo>
                  <a:lnTo>
                    <a:pt x="327" y="273"/>
                  </a:lnTo>
                  <a:lnTo>
                    <a:pt x="0" y="273"/>
                  </a:lnTo>
                  <a:cubicBezTo>
                    <a:pt x="20" y="243"/>
                    <a:pt x="13" y="235"/>
                    <a:pt x="45" y="214"/>
                  </a:cubicBezTo>
                  <a:cubicBezTo>
                    <a:pt x="58" y="175"/>
                    <a:pt x="76" y="148"/>
                    <a:pt x="109" y="126"/>
                  </a:cubicBezTo>
                  <a:cubicBezTo>
                    <a:pt x="113" y="113"/>
                    <a:pt x="120" y="86"/>
                    <a:pt x="133" y="78"/>
                  </a:cubicBezTo>
                  <a:cubicBezTo>
                    <a:pt x="147" y="69"/>
                    <a:pt x="165" y="67"/>
                    <a:pt x="181" y="62"/>
                  </a:cubicBezTo>
                  <a:cubicBezTo>
                    <a:pt x="215" y="51"/>
                    <a:pt x="242" y="34"/>
                    <a:pt x="277" y="22"/>
                  </a:cubicBezTo>
                  <a:cubicBezTo>
                    <a:pt x="324" y="6"/>
                    <a:pt x="319" y="0"/>
                    <a:pt x="327" y="19"/>
                  </a:cubicBezTo>
                  <a:close/>
                </a:path>
              </a:pathLst>
            </a:custGeom>
            <a:solidFill>
              <a:srgbClr val="CC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9" name="Rectangle 50"/>
            <p:cNvSpPr>
              <a:spLocks noChangeArrowheads="1"/>
            </p:cNvSpPr>
            <p:nvPr/>
          </p:nvSpPr>
          <p:spPr bwMode="auto">
            <a:xfrm>
              <a:off x="1828" y="1144"/>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90" name="Group 51"/>
          <p:cNvGrpSpPr>
            <a:grpSpLocks/>
          </p:cNvGrpSpPr>
          <p:nvPr/>
        </p:nvGrpSpPr>
        <p:grpSpPr bwMode="auto">
          <a:xfrm>
            <a:off x="5205413" y="2852738"/>
            <a:ext cx="1095375" cy="692150"/>
            <a:chOff x="3279" y="1797"/>
            <a:chExt cx="690" cy="436"/>
          </a:xfrm>
        </p:grpSpPr>
        <p:sp>
          <p:nvSpPr>
            <p:cNvPr id="191" name="Rectangle 52"/>
            <p:cNvSpPr>
              <a:spLocks noChangeArrowheads="1"/>
            </p:cNvSpPr>
            <p:nvPr/>
          </p:nvSpPr>
          <p:spPr bwMode="auto">
            <a:xfrm>
              <a:off x="3279" y="1798"/>
              <a:ext cx="689" cy="435"/>
            </a:xfrm>
            <a:prstGeom prst="rect">
              <a:avLst/>
            </a:prstGeom>
            <a:solidFill>
              <a:srgbClr val="FF99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2" name="Freeform 53"/>
            <p:cNvSpPr>
              <a:spLocks/>
            </p:cNvSpPr>
            <p:nvPr/>
          </p:nvSpPr>
          <p:spPr bwMode="auto">
            <a:xfrm>
              <a:off x="3279" y="1797"/>
              <a:ext cx="327" cy="257"/>
            </a:xfrm>
            <a:custGeom>
              <a:avLst/>
              <a:gdLst>
                <a:gd name="T0" fmla="*/ 0 w 327"/>
                <a:gd name="T1" fmla="*/ 218 h 257"/>
                <a:gd name="T2" fmla="*/ 0 w 327"/>
                <a:gd name="T3" fmla="*/ 0 h 257"/>
                <a:gd name="T4" fmla="*/ 327 w 327"/>
                <a:gd name="T5" fmla="*/ 0 h 257"/>
                <a:gd name="T6" fmla="*/ 304 w 327"/>
                <a:gd name="T7" fmla="*/ 24 h 257"/>
                <a:gd name="T8" fmla="*/ 296 w 327"/>
                <a:gd name="T9" fmla="*/ 48 h 257"/>
                <a:gd name="T10" fmla="*/ 248 w 327"/>
                <a:gd name="T11" fmla="*/ 80 h 257"/>
                <a:gd name="T12" fmla="*/ 192 w 327"/>
                <a:gd name="T13" fmla="*/ 120 h 257"/>
                <a:gd name="T14" fmla="*/ 144 w 327"/>
                <a:gd name="T15" fmla="*/ 152 h 257"/>
                <a:gd name="T16" fmla="*/ 120 w 327"/>
                <a:gd name="T17" fmla="*/ 168 h 257"/>
                <a:gd name="T18" fmla="*/ 0 w 327"/>
                <a:gd name="T19" fmla="*/ 2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7" h="257">
                  <a:moveTo>
                    <a:pt x="0" y="218"/>
                  </a:moveTo>
                  <a:lnTo>
                    <a:pt x="0" y="0"/>
                  </a:lnTo>
                  <a:lnTo>
                    <a:pt x="327" y="0"/>
                  </a:lnTo>
                  <a:cubicBezTo>
                    <a:pt x="319" y="8"/>
                    <a:pt x="310" y="15"/>
                    <a:pt x="304" y="24"/>
                  </a:cubicBezTo>
                  <a:cubicBezTo>
                    <a:pt x="299" y="31"/>
                    <a:pt x="302" y="42"/>
                    <a:pt x="296" y="48"/>
                  </a:cubicBezTo>
                  <a:cubicBezTo>
                    <a:pt x="282" y="62"/>
                    <a:pt x="248" y="80"/>
                    <a:pt x="248" y="80"/>
                  </a:cubicBezTo>
                  <a:cubicBezTo>
                    <a:pt x="235" y="120"/>
                    <a:pt x="248" y="101"/>
                    <a:pt x="192" y="120"/>
                  </a:cubicBezTo>
                  <a:cubicBezTo>
                    <a:pt x="174" y="126"/>
                    <a:pt x="160" y="141"/>
                    <a:pt x="144" y="152"/>
                  </a:cubicBezTo>
                  <a:cubicBezTo>
                    <a:pt x="136" y="157"/>
                    <a:pt x="120" y="168"/>
                    <a:pt x="120" y="168"/>
                  </a:cubicBezTo>
                  <a:cubicBezTo>
                    <a:pt x="96" y="205"/>
                    <a:pt x="44" y="257"/>
                    <a:pt x="0" y="218"/>
                  </a:cubicBezTo>
                  <a:close/>
                </a:path>
              </a:pathLst>
            </a:custGeom>
            <a:solidFill>
              <a:srgbClr val="CC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3" name="Freeform 54"/>
            <p:cNvSpPr>
              <a:spLocks/>
            </p:cNvSpPr>
            <p:nvPr/>
          </p:nvSpPr>
          <p:spPr bwMode="auto">
            <a:xfrm>
              <a:off x="3642" y="1958"/>
              <a:ext cx="327" cy="273"/>
            </a:xfrm>
            <a:custGeom>
              <a:avLst/>
              <a:gdLst>
                <a:gd name="T0" fmla="*/ 327 w 327"/>
                <a:gd name="T1" fmla="*/ 19 h 273"/>
                <a:gd name="T2" fmla="*/ 327 w 327"/>
                <a:gd name="T3" fmla="*/ 273 h 273"/>
                <a:gd name="T4" fmla="*/ 0 w 327"/>
                <a:gd name="T5" fmla="*/ 273 h 273"/>
                <a:gd name="T6" fmla="*/ 45 w 327"/>
                <a:gd name="T7" fmla="*/ 214 h 273"/>
                <a:gd name="T8" fmla="*/ 109 w 327"/>
                <a:gd name="T9" fmla="*/ 126 h 273"/>
                <a:gd name="T10" fmla="*/ 133 w 327"/>
                <a:gd name="T11" fmla="*/ 78 h 273"/>
                <a:gd name="T12" fmla="*/ 181 w 327"/>
                <a:gd name="T13" fmla="*/ 62 h 273"/>
                <a:gd name="T14" fmla="*/ 277 w 327"/>
                <a:gd name="T15" fmla="*/ 22 h 273"/>
                <a:gd name="T16" fmla="*/ 327 w 327"/>
                <a:gd name="T17" fmla="*/ 19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273">
                  <a:moveTo>
                    <a:pt x="327" y="19"/>
                  </a:moveTo>
                  <a:lnTo>
                    <a:pt x="327" y="273"/>
                  </a:lnTo>
                  <a:lnTo>
                    <a:pt x="0" y="273"/>
                  </a:lnTo>
                  <a:cubicBezTo>
                    <a:pt x="20" y="243"/>
                    <a:pt x="13" y="235"/>
                    <a:pt x="45" y="214"/>
                  </a:cubicBezTo>
                  <a:cubicBezTo>
                    <a:pt x="58" y="175"/>
                    <a:pt x="76" y="148"/>
                    <a:pt x="109" y="126"/>
                  </a:cubicBezTo>
                  <a:cubicBezTo>
                    <a:pt x="113" y="113"/>
                    <a:pt x="120" y="86"/>
                    <a:pt x="133" y="78"/>
                  </a:cubicBezTo>
                  <a:cubicBezTo>
                    <a:pt x="147" y="69"/>
                    <a:pt x="165" y="67"/>
                    <a:pt x="181" y="62"/>
                  </a:cubicBezTo>
                  <a:cubicBezTo>
                    <a:pt x="215" y="51"/>
                    <a:pt x="242" y="34"/>
                    <a:pt x="277" y="22"/>
                  </a:cubicBezTo>
                  <a:cubicBezTo>
                    <a:pt x="324" y="6"/>
                    <a:pt x="319" y="0"/>
                    <a:pt x="327" y="19"/>
                  </a:cubicBezTo>
                  <a:close/>
                </a:path>
              </a:pathLst>
            </a:custGeom>
            <a:solidFill>
              <a:srgbClr val="CC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4" name="Rectangle 55"/>
            <p:cNvSpPr>
              <a:spLocks noChangeArrowheads="1"/>
            </p:cNvSpPr>
            <p:nvPr/>
          </p:nvSpPr>
          <p:spPr bwMode="auto">
            <a:xfrm>
              <a:off x="3279" y="1797"/>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195" name="Group 56"/>
          <p:cNvGrpSpPr>
            <a:grpSpLocks/>
          </p:cNvGrpSpPr>
          <p:nvPr/>
        </p:nvGrpSpPr>
        <p:grpSpPr bwMode="auto">
          <a:xfrm>
            <a:off x="7508875" y="3889375"/>
            <a:ext cx="1095375" cy="739775"/>
            <a:chOff x="4730" y="2450"/>
            <a:chExt cx="690" cy="466"/>
          </a:xfrm>
        </p:grpSpPr>
        <p:sp>
          <p:nvSpPr>
            <p:cNvPr id="196" name="Rectangle 57"/>
            <p:cNvSpPr>
              <a:spLocks noChangeArrowheads="1"/>
            </p:cNvSpPr>
            <p:nvPr/>
          </p:nvSpPr>
          <p:spPr bwMode="auto">
            <a:xfrm>
              <a:off x="4730" y="2451"/>
              <a:ext cx="689" cy="435"/>
            </a:xfrm>
            <a:prstGeom prst="rect">
              <a:avLst/>
            </a:prstGeom>
            <a:solidFill>
              <a:srgbClr val="FFCC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7" name="Freeform 58"/>
            <p:cNvSpPr>
              <a:spLocks/>
            </p:cNvSpPr>
            <p:nvPr/>
          </p:nvSpPr>
          <p:spPr bwMode="auto">
            <a:xfrm>
              <a:off x="4731" y="2450"/>
              <a:ext cx="410" cy="466"/>
            </a:xfrm>
            <a:custGeom>
              <a:avLst/>
              <a:gdLst>
                <a:gd name="T0" fmla="*/ 218 w 410"/>
                <a:gd name="T1" fmla="*/ 436 h 466"/>
                <a:gd name="T2" fmla="*/ 0 w 410"/>
                <a:gd name="T3" fmla="*/ 436 h 466"/>
                <a:gd name="T4" fmla="*/ 0 w 410"/>
                <a:gd name="T5" fmla="*/ 0 h 466"/>
                <a:gd name="T6" fmla="*/ 399 w 410"/>
                <a:gd name="T7" fmla="*/ 0 h 466"/>
                <a:gd name="T8" fmla="*/ 400 w 410"/>
                <a:gd name="T9" fmla="*/ 121 h 466"/>
                <a:gd name="T10" fmla="*/ 360 w 410"/>
                <a:gd name="T11" fmla="*/ 193 h 466"/>
                <a:gd name="T12" fmla="*/ 344 w 410"/>
                <a:gd name="T13" fmla="*/ 241 h 466"/>
                <a:gd name="T14" fmla="*/ 256 w 410"/>
                <a:gd name="T15" fmla="*/ 401 h 466"/>
                <a:gd name="T16" fmla="*/ 218 w 410"/>
                <a:gd name="T17" fmla="*/ 436 h 4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0" h="466">
                  <a:moveTo>
                    <a:pt x="218" y="436"/>
                  </a:moveTo>
                  <a:lnTo>
                    <a:pt x="0" y="436"/>
                  </a:lnTo>
                  <a:lnTo>
                    <a:pt x="0" y="0"/>
                  </a:lnTo>
                  <a:lnTo>
                    <a:pt x="399" y="0"/>
                  </a:lnTo>
                  <a:cubicBezTo>
                    <a:pt x="401" y="51"/>
                    <a:pt x="410" y="60"/>
                    <a:pt x="400" y="121"/>
                  </a:cubicBezTo>
                  <a:cubicBezTo>
                    <a:pt x="395" y="149"/>
                    <a:pt x="375" y="170"/>
                    <a:pt x="360" y="193"/>
                  </a:cubicBezTo>
                  <a:cubicBezTo>
                    <a:pt x="351" y="207"/>
                    <a:pt x="349" y="225"/>
                    <a:pt x="344" y="241"/>
                  </a:cubicBezTo>
                  <a:cubicBezTo>
                    <a:pt x="326" y="296"/>
                    <a:pt x="304" y="369"/>
                    <a:pt x="256" y="401"/>
                  </a:cubicBezTo>
                  <a:cubicBezTo>
                    <a:pt x="221" y="453"/>
                    <a:pt x="232" y="466"/>
                    <a:pt x="218" y="436"/>
                  </a:cubicBezTo>
                  <a:close/>
                </a:path>
              </a:pathLst>
            </a:custGeom>
            <a:solidFill>
              <a:srgbClr val="CC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8" name="Freeform 59"/>
            <p:cNvSpPr>
              <a:spLocks/>
            </p:cNvSpPr>
            <p:nvPr/>
          </p:nvSpPr>
          <p:spPr bwMode="auto">
            <a:xfrm>
              <a:off x="4730" y="2450"/>
              <a:ext cx="327" cy="257"/>
            </a:xfrm>
            <a:custGeom>
              <a:avLst/>
              <a:gdLst>
                <a:gd name="T0" fmla="*/ 0 w 327"/>
                <a:gd name="T1" fmla="*/ 218 h 257"/>
                <a:gd name="T2" fmla="*/ 0 w 327"/>
                <a:gd name="T3" fmla="*/ 0 h 257"/>
                <a:gd name="T4" fmla="*/ 327 w 327"/>
                <a:gd name="T5" fmla="*/ 0 h 257"/>
                <a:gd name="T6" fmla="*/ 304 w 327"/>
                <a:gd name="T7" fmla="*/ 24 h 257"/>
                <a:gd name="T8" fmla="*/ 296 w 327"/>
                <a:gd name="T9" fmla="*/ 48 h 257"/>
                <a:gd name="T10" fmla="*/ 248 w 327"/>
                <a:gd name="T11" fmla="*/ 80 h 257"/>
                <a:gd name="T12" fmla="*/ 192 w 327"/>
                <a:gd name="T13" fmla="*/ 120 h 257"/>
                <a:gd name="T14" fmla="*/ 144 w 327"/>
                <a:gd name="T15" fmla="*/ 152 h 257"/>
                <a:gd name="T16" fmla="*/ 120 w 327"/>
                <a:gd name="T17" fmla="*/ 168 h 257"/>
                <a:gd name="T18" fmla="*/ 0 w 327"/>
                <a:gd name="T19" fmla="*/ 2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7" h="257">
                  <a:moveTo>
                    <a:pt x="0" y="218"/>
                  </a:moveTo>
                  <a:lnTo>
                    <a:pt x="0" y="0"/>
                  </a:lnTo>
                  <a:lnTo>
                    <a:pt x="327" y="0"/>
                  </a:lnTo>
                  <a:cubicBezTo>
                    <a:pt x="319" y="8"/>
                    <a:pt x="310" y="15"/>
                    <a:pt x="304" y="24"/>
                  </a:cubicBezTo>
                  <a:cubicBezTo>
                    <a:pt x="299" y="31"/>
                    <a:pt x="302" y="42"/>
                    <a:pt x="296" y="48"/>
                  </a:cubicBezTo>
                  <a:cubicBezTo>
                    <a:pt x="282" y="62"/>
                    <a:pt x="248" y="80"/>
                    <a:pt x="248" y="80"/>
                  </a:cubicBezTo>
                  <a:cubicBezTo>
                    <a:pt x="235" y="120"/>
                    <a:pt x="248" y="101"/>
                    <a:pt x="192" y="120"/>
                  </a:cubicBezTo>
                  <a:cubicBezTo>
                    <a:pt x="174" y="126"/>
                    <a:pt x="160" y="141"/>
                    <a:pt x="144" y="152"/>
                  </a:cubicBezTo>
                  <a:cubicBezTo>
                    <a:pt x="136" y="157"/>
                    <a:pt x="120" y="168"/>
                    <a:pt x="120" y="168"/>
                  </a:cubicBezTo>
                  <a:cubicBezTo>
                    <a:pt x="96" y="205"/>
                    <a:pt x="44" y="257"/>
                    <a:pt x="0" y="218"/>
                  </a:cubicBezTo>
                  <a:close/>
                </a:path>
              </a:pathLst>
            </a:cu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9" name="Freeform 60"/>
            <p:cNvSpPr>
              <a:spLocks/>
            </p:cNvSpPr>
            <p:nvPr/>
          </p:nvSpPr>
          <p:spPr bwMode="auto">
            <a:xfrm>
              <a:off x="5093" y="2611"/>
              <a:ext cx="327" cy="273"/>
            </a:xfrm>
            <a:custGeom>
              <a:avLst/>
              <a:gdLst>
                <a:gd name="T0" fmla="*/ 327 w 327"/>
                <a:gd name="T1" fmla="*/ 19 h 273"/>
                <a:gd name="T2" fmla="*/ 327 w 327"/>
                <a:gd name="T3" fmla="*/ 273 h 273"/>
                <a:gd name="T4" fmla="*/ 0 w 327"/>
                <a:gd name="T5" fmla="*/ 273 h 273"/>
                <a:gd name="T6" fmla="*/ 45 w 327"/>
                <a:gd name="T7" fmla="*/ 214 h 273"/>
                <a:gd name="T8" fmla="*/ 109 w 327"/>
                <a:gd name="T9" fmla="*/ 126 h 273"/>
                <a:gd name="T10" fmla="*/ 133 w 327"/>
                <a:gd name="T11" fmla="*/ 78 h 273"/>
                <a:gd name="T12" fmla="*/ 181 w 327"/>
                <a:gd name="T13" fmla="*/ 62 h 273"/>
                <a:gd name="T14" fmla="*/ 277 w 327"/>
                <a:gd name="T15" fmla="*/ 22 h 273"/>
                <a:gd name="T16" fmla="*/ 327 w 327"/>
                <a:gd name="T17" fmla="*/ 19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7" h="273">
                  <a:moveTo>
                    <a:pt x="327" y="19"/>
                  </a:moveTo>
                  <a:lnTo>
                    <a:pt x="327" y="273"/>
                  </a:lnTo>
                  <a:lnTo>
                    <a:pt x="0" y="273"/>
                  </a:lnTo>
                  <a:cubicBezTo>
                    <a:pt x="20" y="243"/>
                    <a:pt x="13" y="235"/>
                    <a:pt x="45" y="214"/>
                  </a:cubicBezTo>
                  <a:cubicBezTo>
                    <a:pt x="58" y="175"/>
                    <a:pt x="76" y="148"/>
                    <a:pt x="109" y="126"/>
                  </a:cubicBezTo>
                  <a:cubicBezTo>
                    <a:pt x="113" y="113"/>
                    <a:pt x="120" y="86"/>
                    <a:pt x="133" y="78"/>
                  </a:cubicBezTo>
                  <a:cubicBezTo>
                    <a:pt x="147" y="69"/>
                    <a:pt x="165" y="67"/>
                    <a:pt x="181" y="62"/>
                  </a:cubicBezTo>
                  <a:cubicBezTo>
                    <a:pt x="215" y="51"/>
                    <a:pt x="242" y="34"/>
                    <a:pt x="277" y="22"/>
                  </a:cubicBezTo>
                  <a:cubicBezTo>
                    <a:pt x="324" y="6"/>
                    <a:pt x="319" y="0"/>
                    <a:pt x="327" y="19"/>
                  </a:cubicBezTo>
                  <a:close/>
                </a:path>
              </a:pathLst>
            </a:custGeom>
            <a:solidFill>
              <a:srgbClr val="FF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0" name="Rectangle 61"/>
            <p:cNvSpPr>
              <a:spLocks noChangeArrowheads="1"/>
            </p:cNvSpPr>
            <p:nvPr/>
          </p:nvSpPr>
          <p:spPr bwMode="auto">
            <a:xfrm>
              <a:off x="4730" y="2450"/>
              <a:ext cx="690" cy="435"/>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01" name="Text Box 62"/>
          <p:cNvSpPr txBox="1">
            <a:spLocks noChangeArrowheads="1"/>
          </p:cNvSpPr>
          <p:nvPr/>
        </p:nvSpPr>
        <p:spPr bwMode="auto">
          <a:xfrm>
            <a:off x="512763" y="3527425"/>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SOILS</a:t>
            </a:r>
          </a:p>
        </p:txBody>
      </p:sp>
      <p:sp>
        <p:nvSpPr>
          <p:cNvPr id="202" name="Text Box 63"/>
          <p:cNvSpPr txBox="1">
            <a:spLocks noChangeArrowheads="1"/>
          </p:cNvSpPr>
          <p:nvPr/>
        </p:nvSpPr>
        <p:spPr bwMode="auto">
          <a:xfrm>
            <a:off x="539750" y="2490788"/>
            <a:ext cx="1201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ELEVATION</a:t>
            </a:r>
          </a:p>
        </p:txBody>
      </p:sp>
      <p:sp>
        <p:nvSpPr>
          <p:cNvPr id="203" name="Text Box 64"/>
          <p:cNvSpPr txBox="1">
            <a:spLocks noChangeArrowheads="1"/>
          </p:cNvSpPr>
          <p:nvPr/>
        </p:nvSpPr>
        <p:spPr bwMode="auto">
          <a:xfrm>
            <a:off x="512763" y="4564063"/>
            <a:ext cx="1339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VEGETATION</a:t>
            </a:r>
          </a:p>
        </p:txBody>
      </p:sp>
      <p:sp>
        <p:nvSpPr>
          <p:cNvPr id="204" name="Text Box 65"/>
          <p:cNvSpPr txBox="1">
            <a:spLocks noChangeArrowheads="1"/>
          </p:cNvSpPr>
          <p:nvPr/>
        </p:nvSpPr>
        <p:spPr bwMode="auto">
          <a:xfrm>
            <a:off x="512763" y="5600700"/>
            <a:ext cx="1120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RAIN FALL</a:t>
            </a:r>
          </a:p>
        </p:txBody>
      </p:sp>
      <p:sp>
        <p:nvSpPr>
          <p:cNvPr id="205" name="Text Box 66"/>
          <p:cNvSpPr txBox="1">
            <a:spLocks noChangeArrowheads="1"/>
          </p:cNvSpPr>
          <p:nvPr/>
        </p:nvSpPr>
        <p:spPr bwMode="auto">
          <a:xfrm>
            <a:off x="2817813" y="2490788"/>
            <a:ext cx="78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SLOPE</a:t>
            </a:r>
          </a:p>
        </p:txBody>
      </p:sp>
      <p:sp>
        <p:nvSpPr>
          <p:cNvPr id="206" name="Text Box 67"/>
          <p:cNvSpPr txBox="1">
            <a:spLocks noChangeArrowheads="1"/>
          </p:cNvSpPr>
          <p:nvPr/>
        </p:nvSpPr>
        <p:spPr bwMode="auto">
          <a:xfrm>
            <a:off x="5121275" y="3527425"/>
            <a:ext cx="1190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EROSION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POTENTIAL</a:t>
            </a:r>
          </a:p>
        </p:txBody>
      </p:sp>
      <p:sp>
        <p:nvSpPr>
          <p:cNvPr id="207" name="Text Box 68"/>
          <p:cNvSpPr txBox="1">
            <a:spLocks noChangeArrowheads="1"/>
          </p:cNvSpPr>
          <p:nvPr/>
        </p:nvSpPr>
        <p:spPr bwMode="auto">
          <a:xfrm>
            <a:off x="7424738" y="4564063"/>
            <a:ext cx="10048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EROSION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cs typeface="Arial" charset="0"/>
              </a:rPr>
              <a:t>HAZARD</a:t>
            </a:r>
          </a:p>
        </p:txBody>
      </p:sp>
    </p:spTree>
    <p:extLst>
      <p:ext uri="{BB962C8B-B14F-4D97-AF65-F5344CB8AC3E}">
        <p14:creationId xmlns:p14="http://schemas.microsoft.com/office/powerpoint/2010/main" val="6522148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7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5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9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0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3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5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5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48"/>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9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3" grpId="0" animBg="1"/>
      <p:bldP spid="138" grpId="0" animBg="1"/>
      <p:bldP spid="141" grpId="0" animBg="1"/>
      <p:bldP spid="144" grpId="0" animBg="1"/>
      <p:bldP spid="148" grpId="0" animBg="1"/>
      <p:bldP spid="149" grpId="0" animBg="1"/>
      <p:bldP spid="156" grpId="0" animBg="1"/>
      <p:bldP spid="157" grpId="0" animBg="1"/>
      <p:bldP spid="201" grpId="0"/>
      <p:bldP spid="202" grpId="0"/>
      <p:bldP spid="203" grpId="0"/>
      <p:bldP spid="204" grpId="0"/>
      <p:bldP spid="205" grpId="0"/>
      <p:bldP spid="206" grpId="0"/>
      <p:bldP spid="20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478" name="Text Placeholder 477"/>
          <p:cNvSpPr>
            <a:spLocks noGrp="1"/>
          </p:cNvSpPr>
          <p:nvPr>
            <p:ph type="body" idx="1"/>
          </p:nvPr>
        </p:nvSpPr>
        <p:spPr/>
        <p:txBody>
          <a:bodyPr/>
          <a:lstStyle/>
          <a:p>
            <a:r>
              <a:rPr lang="en-US"/>
              <a:t>Designing in Geographic Space</a:t>
            </a:r>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499"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0"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1"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8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1"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0"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89"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88"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87"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86"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498"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96"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9" name="AutoShape 211"/>
          <p:cNvSpPr>
            <a:spLocks noChangeArrowheads="1"/>
          </p:cNvSpPr>
          <p:nvPr/>
        </p:nvSpPr>
        <p:spPr bwMode="auto">
          <a:xfrm>
            <a:off x="8217962" y="3889909"/>
            <a:ext cx="174098" cy="911611"/>
          </a:xfrm>
          <a:prstGeom prst="roundRect">
            <a:avLst>
              <a:gd name="adj" fmla="val 12745"/>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grpSp>
        <p:nvGrpSpPr>
          <p:cNvPr id="502"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3"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4"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5"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6"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7"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8"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09"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460"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463"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466"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469"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472"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475"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6"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7"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8"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0"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1"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2"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6500"/>
            <a:ext cx="9144000"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80"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grpSp>
        <p:nvGrpSpPr>
          <p:cNvPr id="33" name="Group 530"/>
          <p:cNvGrpSpPr/>
          <p:nvPr/>
        </p:nvGrpSpPr>
        <p:grpSpPr>
          <a:xfrm>
            <a:off x="498927" y="3229430"/>
            <a:ext cx="3196773" cy="1393370"/>
            <a:chOff x="489857" y="3292931"/>
            <a:chExt cx="3196773" cy="1393370"/>
          </a:xfrm>
        </p:grpSpPr>
        <p:cxnSp>
          <p:nvCxnSpPr>
            <p:cNvPr id="520" name="Straight Arrow Connector 519"/>
            <p:cNvCxnSpPr/>
            <p:nvPr/>
          </p:nvCxnSpPr>
          <p:spPr>
            <a:xfrm rot="10800000" flipV="1">
              <a:off x="489857" y="3982358"/>
              <a:ext cx="508000" cy="281215"/>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1001485" y="3292931"/>
              <a:ext cx="2685145" cy="1393370"/>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1</a:t>
              </a:r>
            </a:p>
            <a:p>
              <a:pPr algn="ctr"/>
              <a:r>
                <a:rPr lang="en-US" sz="1400" b="1" dirty="0">
                  <a:solidFill>
                    <a:srgbClr val="000000"/>
                  </a:solidFill>
                </a:rPr>
                <a:t>Identify the issues of concern, including such things </a:t>
              </a:r>
              <a:r>
                <a:rPr lang="en-US" sz="1400" b="1" dirty="0" smtClean="0">
                  <a:solidFill>
                    <a:srgbClr val="000000"/>
                  </a:solidFill>
                </a:rPr>
                <a:t>as: safety</a:t>
              </a:r>
              <a:r>
                <a:rPr lang="en-US" sz="1400" b="1" dirty="0">
                  <a:solidFill>
                    <a:srgbClr val="000000"/>
                  </a:solidFill>
                </a:rPr>
                <a:t>, employment, </a:t>
              </a:r>
              <a:r>
                <a:rPr lang="en-US" sz="1400" b="1" dirty="0" smtClean="0">
                  <a:solidFill>
                    <a:srgbClr val="000000"/>
                  </a:solidFill>
                </a:rPr>
                <a:t>energy, etc</a:t>
              </a:r>
              <a:r>
                <a:rPr lang="en-US" sz="1400" b="1" dirty="0">
                  <a:solidFill>
                    <a:srgbClr val="000000"/>
                  </a:solidFill>
                </a:rPr>
                <a:t>.</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3"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6"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7"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8"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0"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1"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7008"/>
            <a:ext cx="9144000"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30"/>
          <p:cNvGrpSpPr/>
          <p:nvPr/>
        </p:nvGrpSpPr>
        <p:grpSpPr>
          <a:xfrm>
            <a:off x="1219200" y="4191000"/>
            <a:ext cx="2933700" cy="1079501"/>
            <a:chOff x="1057730" y="4435930"/>
            <a:chExt cx="2933700" cy="1079501"/>
          </a:xfrm>
        </p:grpSpPr>
        <p:cxnSp>
          <p:nvCxnSpPr>
            <p:cNvPr id="520" name="Straight Arrow Connector 519"/>
            <p:cNvCxnSpPr/>
            <p:nvPr/>
          </p:nvCxnSpPr>
          <p:spPr>
            <a:xfrm rot="10800000" flipV="1">
              <a:off x="1057730" y="4804230"/>
              <a:ext cx="419100" cy="127000"/>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1473199" y="4435930"/>
              <a:ext cx="2518231" cy="1079501"/>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chemeClr val="accent3">
                      <a:lumMod val="75000"/>
                    </a:schemeClr>
                  </a:solidFill>
                </a:rPr>
                <a:t>Step 2</a:t>
              </a:r>
            </a:p>
            <a:p>
              <a:pPr algn="ctr"/>
              <a:r>
                <a:rPr lang="en-US" sz="1400" b="1" dirty="0">
                  <a:solidFill>
                    <a:srgbClr val="000000"/>
                  </a:solidFill>
                </a:rPr>
                <a:t>Assemble relevant </a:t>
              </a:r>
              <a:r>
                <a:rPr lang="en-US" sz="1400" b="1" dirty="0" smtClean="0">
                  <a:solidFill>
                    <a:srgbClr val="000000"/>
                  </a:solidFill>
                </a:rPr>
                <a:t>data and </a:t>
              </a:r>
              <a:r>
                <a:rPr lang="en-US" sz="1400" b="1" dirty="0">
                  <a:solidFill>
                    <a:srgbClr val="000000"/>
                  </a:solidFill>
                </a:rPr>
                <a:t>construct </a:t>
              </a:r>
              <a:r>
                <a:rPr lang="en-US" sz="1400" b="1" dirty="0" smtClean="0">
                  <a:solidFill>
                    <a:srgbClr val="000000"/>
                  </a:solidFill>
                </a:rPr>
                <a:t>project database </a:t>
              </a:r>
              <a:endParaRPr lang="en-US" sz="1400" b="1" dirty="0">
                <a:solidFill>
                  <a:srgbClr val="000000"/>
                </a:solidFill>
              </a:endParaRPr>
            </a:p>
          </p:txBody>
        </p:sp>
      </p:grpSp>
      <p:grpSp>
        <p:nvGrpSpPr>
          <p:cNvPr id="32"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3"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6"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8"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0"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1"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2"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6500"/>
            <a:ext cx="9144000"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30"/>
          <p:cNvGrpSpPr/>
          <p:nvPr/>
        </p:nvGrpSpPr>
        <p:grpSpPr>
          <a:xfrm>
            <a:off x="2413003" y="3265714"/>
            <a:ext cx="2730495" cy="899886"/>
            <a:chOff x="1124862" y="4399644"/>
            <a:chExt cx="2730495" cy="899886"/>
          </a:xfrm>
        </p:grpSpPr>
        <p:cxnSp>
          <p:nvCxnSpPr>
            <p:cNvPr id="520" name="Straight Arrow Connector 519"/>
            <p:cNvCxnSpPr/>
            <p:nvPr/>
          </p:nvCxnSpPr>
          <p:spPr>
            <a:xfrm rot="10800000" flipV="1">
              <a:off x="1124862" y="5089072"/>
              <a:ext cx="308426" cy="190499"/>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1436914" y="4399644"/>
              <a:ext cx="2418443" cy="899886"/>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3</a:t>
              </a:r>
            </a:p>
            <a:p>
              <a:pPr algn="ctr"/>
              <a:r>
                <a:rPr lang="en-US" sz="1400" b="1" dirty="0">
                  <a:solidFill>
                    <a:srgbClr val="000000"/>
                  </a:solidFill>
                </a:rPr>
                <a:t>Develop assessment models for each issue</a:t>
              </a:r>
            </a:p>
          </p:txBody>
        </p:sp>
      </p:grpSp>
      <p:grpSp>
        <p:nvGrpSpPr>
          <p:cNvPr id="27"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3"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7"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9"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0"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1"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2"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6500"/>
            <a:ext cx="9144000"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6"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30"/>
          <p:cNvGrpSpPr/>
          <p:nvPr/>
        </p:nvGrpSpPr>
        <p:grpSpPr>
          <a:xfrm>
            <a:off x="3401788" y="4459513"/>
            <a:ext cx="2719612" cy="1115787"/>
            <a:chOff x="1279075" y="5294087"/>
            <a:chExt cx="2719612" cy="1115787"/>
          </a:xfrm>
        </p:grpSpPr>
        <p:cxnSp>
          <p:nvCxnSpPr>
            <p:cNvPr id="520" name="Straight Arrow Connector 519"/>
            <p:cNvCxnSpPr/>
            <p:nvPr/>
          </p:nvCxnSpPr>
          <p:spPr>
            <a:xfrm rot="16200000" flipV="1">
              <a:off x="1274539" y="5438325"/>
              <a:ext cx="290285" cy="281213"/>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1558471" y="5294087"/>
              <a:ext cx="2440216" cy="1115787"/>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4</a:t>
              </a:r>
            </a:p>
            <a:p>
              <a:pPr algn="ctr"/>
              <a:r>
                <a:rPr lang="en-US" sz="1400" b="1" dirty="0">
                  <a:solidFill>
                    <a:srgbClr val="000000"/>
                  </a:solidFill>
                </a:rPr>
                <a:t>Produce condition assessment maps for each issue</a:t>
              </a:r>
            </a:p>
          </p:txBody>
        </p:sp>
      </p:grpSp>
      <p:grpSp>
        <p:nvGrpSpPr>
          <p:cNvPr id="1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8"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3"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6"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7"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8"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0"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1"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2"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83"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34" name="Group 530"/>
          <p:cNvGrpSpPr/>
          <p:nvPr/>
        </p:nvGrpSpPr>
        <p:grpSpPr>
          <a:xfrm>
            <a:off x="4018644" y="3510641"/>
            <a:ext cx="2793997" cy="1112159"/>
            <a:chOff x="1895931" y="4345215"/>
            <a:chExt cx="2793997" cy="1112159"/>
          </a:xfrm>
        </p:grpSpPr>
        <p:cxnSp>
          <p:nvCxnSpPr>
            <p:cNvPr id="520" name="Straight Arrow Connector 519"/>
            <p:cNvCxnSpPr>
              <a:stCxn id="521" idx="1"/>
            </p:cNvCxnSpPr>
            <p:nvPr/>
          </p:nvCxnSpPr>
          <p:spPr>
            <a:xfrm rot="10800000" flipV="1">
              <a:off x="1895931" y="4901295"/>
              <a:ext cx="375554" cy="260350"/>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271485" y="4345215"/>
              <a:ext cx="2418443" cy="1112159"/>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5</a:t>
              </a:r>
            </a:p>
            <a:p>
              <a:pPr algn="ctr"/>
              <a:r>
                <a:rPr lang="en-US" sz="1400" b="1" dirty="0">
                  <a:solidFill>
                    <a:srgbClr val="000000"/>
                  </a:solidFill>
                </a:rPr>
                <a:t>Use group-based decision techniques to determine priorities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69" name="AutoShape 62"/>
          <p:cNvSpPr>
            <a:spLocks noChangeArrowheads="1"/>
          </p:cNvSpPr>
          <p:nvPr/>
        </p:nvSpPr>
        <p:spPr bwMode="auto">
          <a:xfrm>
            <a:off x="6477000" y="1530357"/>
            <a:ext cx="2133600" cy="4267200"/>
          </a:xfrm>
          <a:prstGeom prst="roundRect">
            <a:avLst>
              <a:gd name="adj" fmla="val 2827"/>
            </a:avLst>
          </a:prstGeom>
          <a:gradFill flip="none" rotWithShape="1">
            <a:gsLst>
              <a:gs pos="95000">
                <a:srgbClr val="003367">
                  <a:alpha val="25000"/>
                </a:srgbClr>
              </a:gs>
              <a:gs pos="0">
                <a:srgbClr val="5AC3FA">
                  <a:alpha val="20000"/>
                </a:srgbClr>
              </a:gs>
              <a:gs pos="20000">
                <a:schemeClr val="bg1">
                  <a:lumMod val="95000"/>
                  <a:lumOff val="5000"/>
                  <a:alpha val="20000"/>
                </a:schemeClr>
              </a:gs>
              <a:gs pos="73000">
                <a:schemeClr val="bg1">
                  <a:lumMod val="95000"/>
                  <a:lumOff val="5000"/>
                  <a:alpha val="30000"/>
                </a:scheme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a:ex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fontAlgn="base">
              <a:spcBef>
                <a:spcPct val="0"/>
              </a:spcBef>
              <a:spcAft>
                <a:spcPct val="0"/>
              </a:spcAft>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 name="Title 3"/>
          <p:cNvSpPr>
            <a:spLocks noGrp="1"/>
          </p:cNvSpPr>
          <p:nvPr>
            <p:ph type="title"/>
          </p:nvPr>
        </p:nvSpPr>
        <p:spPr/>
        <p:txBody>
          <a:bodyPr/>
          <a:lstStyle/>
          <a:p>
            <a:r>
              <a:rPr lang="en-US"/>
              <a:t>Context for GeoDesign</a:t>
            </a:r>
          </a:p>
        </p:txBody>
      </p:sp>
      <p:sp>
        <p:nvSpPr>
          <p:cNvPr id="82" name="Text Box 4"/>
          <p:cNvSpPr txBox="1">
            <a:spLocks noChangeArrowheads="1"/>
          </p:cNvSpPr>
          <p:nvPr/>
        </p:nvSpPr>
        <p:spPr bwMode="auto">
          <a:xfrm>
            <a:off x="2790825" y="1606557"/>
            <a:ext cx="6499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chemeClr val="accent4">
                    <a:lumMod val="60000"/>
                    <a:lumOff val="40000"/>
                  </a:schemeClr>
                </a:solidFill>
              </a:rPr>
              <a:t>DATA</a:t>
            </a:r>
          </a:p>
        </p:txBody>
      </p:sp>
      <p:sp>
        <p:nvSpPr>
          <p:cNvPr id="83" name="Text Box 5"/>
          <p:cNvSpPr txBox="1">
            <a:spLocks noChangeArrowheads="1"/>
          </p:cNvSpPr>
          <p:nvPr/>
        </p:nvSpPr>
        <p:spPr bwMode="auto">
          <a:xfrm>
            <a:off x="7058025" y="1606557"/>
            <a:ext cx="866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rgbClr val="9ED2F0"/>
                </a:solidFill>
              </a:rPr>
              <a:t>DESIGN</a:t>
            </a:r>
          </a:p>
        </p:txBody>
      </p:sp>
      <p:sp>
        <p:nvSpPr>
          <p:cNvPr id="84" name="Text Box 6"/>
          <p:cNvSpPr txBox="1">
            <a:spLocks noChangeArrowheads="1"/>
          </p:cNvSpPr>
          <p:nvPr/>
        </p:nvSpPr>
        <p:spPr bwMode="auto">
          <a:xfrm>
            <a:off x="4810125" y="1606557"/>
            <a:ext cx="1084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400" b="1">
                <a:solidFill>
                  <a:srgbClr val="9ED2F0"/>
                </a:solidFill>
              </a:rPr>
              <a:t>ANALYSIS</a:t>
            </a:r>
          </a:p>
        </p:txBody>
      </p:sp>
      <p:sp>
        <p:nvSpPr>
          <p:cNvPr id="93" name="AutoShape 21"/>
          <p:cNvSpPr>
            <a:spLocks noChangeArrowheads="1"/>
          </p:cNvSpPr>
          <p:nvPr/>
        </p:nvSpPr>
        <p:spPr bwMode="auto">
          <a:xfrm>
            <a:off x="2209800" y="21314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wrap="none" anchor="ctr"/>
          <a:lstStyle/>
          <a:p>
            <a:pPr algn="ctr" fontAlgn="base">
              <a:spcBef>
                <a:spcPct val="0"/>
              </a:spcBef>
              <a:spcAft>
                <a:spcPct val="0"/>
              </a:spcAft>
            </a:pPr>
            <a:r>
              <a:rPr lang="en-US" sz="1400" b="1">
                <a:solidFill>
                  <a:schemeClr val="bg1"/>
                </a:solidFill>
                <a:cs typeface="Arial" charset="0"/>
              </a:rPr>
              <a:t>Get &amp; Manage</a:t>
            </a:r>
          </a:p>
          <a:p>
            <a:pPr algn="ctr" fontAlgn="base">
              <a:spcBef>
                <a:spcPct val="0"/>
              </a:spcBef>
              <a:spcAft>
                <a:spcPct val="0"/>
              </a:spcAft>
            </a:pPr>
            <a:r>
              <a:rPr lang="en-US" sz="1400" b="1">
                <a:solidFill>
                  <a:schemeClr val="bg1"/>
                </a:solidFill>
                <a:cs typeface="Arial" charset="0"/>
              </a:rPr>
              <a:t>Information</a:t>
            </a:r>
          </a:p>
        </p:txBody>
      </p:sp>
      <p:sp>
        <p:nvSpPr>
          <p:cNvPr id="98" name="Text Box 26"/>
          <p:cNvSpPr txBox="1">
            <a:spLocks noChangeArrowheads="1"/>
          </p:cNvSpPr>
          <p:nvPr/>
        </p:nvSpPr>
        <p:spPr bwMode="auto">
          <a:xfrm>
            <a:off x="550079" y="2309291"/>
            <a:ext cx="15390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b="1">
                <a:solidFill>
                  <a:srgbClr val="FFFFFF"/>
                </a:solidFill>
              </a:rPr>
              <a:t>Organizations</a:t>
            </a:r>
          </a:p>
        </p:txBody>
      </p:sp>
      <p:sp>
        <p:nvSpPr>
          <p:cNvPr id="99" name="Text Box 27"/>
          <p:cNvSpPr txBox="1">
            <a:spLocks noChangeArrowheads="1"/>
          </p:cNvSpPr>
          <p:nvPr/>
        </p:nvSpPr>
        <p:spPr bwMode="auto">
          <a:xfrm>
            <a:off x="998557" y="3593579"/>
            <a:ext cx="10905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b="1">
                <a:solidFill>
                  <a:srgbClr val="FFFFFF"/>
                </a:solidFill>
              </a:rPr>
              <a:t>Academia</a:t>
            </a:r>
          </a:p>
        </p:txBody>
      </p:sp>
      <p:sp>
        <p:nvSpPr>
          <p:cNvPr id="100" name="Text Box 28"/>
          <p:cNvSpPr txBox="1">
            <a:spLocks noChangeArrowheads="1"/>
          </p:cNvSpPr>
          <p:nvPr/>
        </p:nvSpPr>
        <p:spPr bwMode="auto">
          <a:xfrm>
            <a:off x="319435" y="4877866"/>
            <a:ext cx="17697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b="1">
                <a:solidFill>
                  <a:srgbClr val="FFFFFF"/>
                </a:solidFill>
              </a:rPr>
              <a:t>GIS Technology</a:t>
            </a:r>
          </a:p>
        </p:txBody>
      </p:sp>
      <p:sp>
        <p:nvSpPr>
          <p:cNvPr id="125" name="AutoShape 21"/>
          <p:cNvSpPr>
            <a:spLocks noChangeArrowheads="1"/>
          </p:cNvSpPr>
          <p:nvPr/>
        </p:nvSpPr>
        <p:spPr bwMode="auto">
          <a:xfrm>
            <a:off x="2209800" y="34268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algn="ctr" fontAlgn="base">
              <a:spcBef>
                <a:spcPct val="0"/>
              </a:spcBef>
              <a:spcAft>
                <a:spcPct val="0"/>
              </a:spcAft>
            </a:pPr>
            <a:r>
              <a:rPr lang="en-US" sz="1400" b="1">
                <a:solidFill>
                  <a:schemeClr val="bg1"/>
                </a:solidFill>
                <a:cs typeface="Arial" charset="0"/>
              </a:rPr>
              <a:t>Information</a:t>
            </a:r>
          </a:p>
          <a:p>
            <a:pPr algn="ctr" fontAlgn="base">
              <a:spcBef>
                <a:spcPct val="0"/>
              </a:spcBef>
              <a:spcAft>
                <a:spcPct val="0"/>
              </a:spcAft>
            </a:pPr>
            <a:r>
              <a:rPr lang="en-US" sz="1000" b="1">
                <a:solidFill>
                  <a:schemeClr val="bg1"/>
                </a:solidFill>
                <a:cs typeface="Arial" charset="0"/>
              </a:rPr>
              <a:t>Truth</a:t>
            </a:r>
          </a:p>
          <a:p>
            <a:pPr algn="ctr" fontAlgn="base">
              <a:spcBef>
                <a:spcPct val="0"/>
              </a:spcBef>
              <a:spcAft>
                <a:spcPct val="0"/>
              </a:spcAft>
            </a:pPr>
            <a:r>
              <a:rPr lang="en-US" sz="1000" b="1">
                <a:solidFill>
                  <a:schemeClr val="bg1"/>
                </a:solidFill>
                <a:cs typeface="Arial" charset="0"/>
              </a:rPr>
              <a:t>Understanding</a:t>
            </a:r>
          </a:p>
          <a:p>
            <a:pPr algn="ctr" fontAlgn="base">
              <a:spcBef>
                <a:spcPct val="0"/>
              </a:spcBef>
              <a:spcAft>
                <a:spcPct val="0"/>
              </a:spcAft>
            </a:pPr>
            <a:r>
              <a:rPr lang="en-US" sz="1000" b="1">
                <a:solidFill>
                  <a:schemeClr val="bg1"/>
                </a:solidFill>
                <a:cs typeface="Arial" charset="0"/>
              </a:rPr>
              <a:t>Values</a:t>
            </a:r>
          </a:p>
        </p:txBody>
      </p:sp>
      <p:sp>
        <p:nvSpPr>
          <p:cNvPr id="132" name="AutoShape 21"/>
          <p:cNvSpPr>
            <a:spLocks noChangeArrowheads="1"/>
          </p:cNvSpPr>
          <p:nvPr/>
        </p:nvSpPr>
        <p:spPr bwMode="auto">
          <a:xfrm>
            <a:off x="4381501" y="21314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2">
            <a:schemeClr val="accent1"/>
          </a:fillRef>
          <a:effectRef idx="1">
            <a:schemeClr val="accent1"/>
          </a:effectRef>
          <a:fontRef idx="minor">
            <a:schemeClr val="dk1"/>
          </a:fontRef>
        </p:style>
        <p:txBody>
          <a:bodyPr wrap="none" anchor="ctr"/>
          <a:lstStyle/>
          <a:p>
            <a:pPr algn="ctr" fontAlgn="base">
              <a:spcBef>
                <a:spcPct val="0"/>
              </a:spcBef>
              <a:spcAft>
                <a:spcPct val="0"/>
              </a:spcAft>
            </a:pPr>
            <a:r>
              <a:rPr lang="en-US" sz="1400" b="1">
                <a:solidFill>
                  <a:schemeClr val="bg1"/>
                </a:solidFill>
                <a:cs typeface="Arial" charset="0"/>
              </a:rPr>
              <a:t>Analyze &amp; Assess</a:t>
            </a:r>
          </a:p>
          <a:p>
            <a:pPr algn="ctr" fontAlgn="base">
              <a:spcBef>
                <a:spcPct val="0"/>
              </a:spcBef>
              <a:spcAft>
                <a:spcPct val="0"/>
              </a:spcAft>
            </a:pPr>
            <a:r>
              <a:rPr lang="en-US" sz="1400" b="1">
                <a:solidFill>
                  <a:schemeClr val="bg1"/>
                </a:solidFill>
                <a:cs typeface="Arial" charset="0"/>
              </a:rPr>
              <a:t>Information</a:t>
            </a:r>
          </a:p>
        </p:txBody>
      </p:sp>
      <p:sp>
        <p:nvSpPr>
          <p:cNvPr id="133" name="AutoShape 21"/>
          <p:cNvSpPr>
            <a:spLocks noChangeArrowheads="1"/>
          </p:cNvSpPr>
          <p:nvPr/>
        </p:nvSpPr>
        <p:spPr bwMode="auto">
          <a:xfrm>
            <a:off x="6553200" y="21314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algn="ctr" fontAlgn="base">
              <a:spcBef>
                <a:spcPct val="0"/>
              </a:spcBef>
              <a:spcAft>
                <a:spcPct val="0"/>
              </a:spcAft>
            </a:pPr>
            <a:r>
              <a:rPr lang="en-US" sz="1400" b="1">
                <a:solidFill>
                  <a:schemeClr val="bg1"/>
                </a:solidFill>
                <a:cs typeface="Arial" charset="0"/>
              </a:rPr>
              <a:t>Create or Recreate</a:t>
            </a:r>
          </a:p>
          <a:p>
            <a:pPr algn="ctr" fontAlgn="base">
              <a:spcBef>
                <a:spcPct val="0"/>
              </a:spcBef>
              <a:spcAft>
                <a:spcPct val="0"/>
              </a:spcAft>
            </a:pPr>
            <a:r>
              <a:rPr lang="en-US" sz="1400" b="1">
                <a:solidFill>
                  <a:schemeClr val="bg1"/>
                </a:solidFill>
                <a:cs typeface="Arial" charset="0"/>
              </a:rPr>
              <a:t>Goods &amp;/or Services</a:t>
            </a:r>
          </a:p>
        </p:txBody>
      </p:sp>
      <p:sp>
        <p:nvSpPr>
          <p:cNvPr id="155" name="AutoShape 21"/>
          <p:cNvSpPr>
            <a:spLocks noChangeArrowheads="1"/>
          </p:cNvSpPr>
          <p:nvPr/>
        </p:nvSpPr>
        <p:spPr bwMode="auto">
          <a:xfrm>
            <a:off x="4381500" y="34268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algn="ctr" fontAlgn="base">
              <a:spcBef>
                <a:spcPct val="0"/>
              </a:spcBef>
              <a:spcAft>
                <a:spcPct val="0"/>
              </a:spcAft>
            </a:pPr>
            <a:r>
              <a:rPr lang="en-US" sz="1400" b="1">
                <a:solidFill>
                  <a:schemeClr val="bg1"/>
                </a:solidFill>
                <a:cs typeface="Arial" charset="0"/>
              </a:rPr>
              <a:t>Critical Thinking</a:t>
            </a:r>
          </a:p>
          <a:p>
            <a:pPr algn="ctr" fontAlgn="base">
              <a:spcBef>
                <a:spcPct val="0"/>
              </a:spcBef>
              <a:spcAft>
                <a:spcPct val="0"/>
              </a:spcAft>
            </a:pPr>
            <a:r>
              <a:rPr lang="en-US" sz="1000" b="1">
                <a:solidFill>
                  <a:schemeClr val="bg1"/>
                </a:solidFill>
                <a:cs typeface="Arial" charset="0"/>
              </a:rPr>
              <a:t>Analysis</a:t>
            </a:r>
          </a:p>
          <a:p>
            <a:pPr algn="ctr" fontAlgn="base">
              <a:spcBef>
                <a:spcPct val="0"/>
              </a:spcBef>
              <a:spcAft>
                <a:spcPct val="0"/>
              </a:spcAft>
            </a:pPr>
            <a:r>
              <a:rPr lang="en-US" sz="1000" b="1">
                <a:solidFill>
                  <a:schemeClr val="bg1"/>
                </a:solidFill>
                <a:cs typeface="Arial" charset="0"/>
              </a:rPr>
              <a:t>Assessment</a:t>
            </a:r>
          </a:p>
          <a:p>
            <a:pPr algn="ctr" fontAlgn="base">
              <a:spcBef>
                <a:spcPct val="0"/>
              </a:spcBef>
              <a:spcAft>
                <a:spcPct val="0"/>
              </a:spcAft>
            </a:pPr>
            <a:r>
              <a:rPr lang="en-US" sz="1000" b="1">
                <a:solidFill>
                  <a:schemeClr val="bg1"/>
                </a:solidFill>
                <a:cs typeface="Arial" charset="0"/>
              </a:rPr>
              <a:t>Knowledge</a:t>
            </a:r>
          </a:p>
        </p:txBody>
      </p:sp>
      <p:sp>
        <p:nvSpPr>
          <p:cNvPr id="177" name="AutoShape 21"/>
          <p:cNvSpPr>
            <a:spLocks noChangeArrowheads="1"/>
          </p:cNvSpPr>
          <p:nvPr/>
        </p:nvSpPr>
        <p:spPr bwMode="auto">
          <a:xfrm>
            <a:off x="6553200" y="34268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3">
            <a:schemeClr val="accent4"/>
          </a:fillRef>
          <a:effectRef idx="2">
            <a:schemeClr val="accent4"/>
          </a:effectRef>
          <a:fontRef idx="minor">
            <a:schemeClr val="lt1"/>
          </a:fontRef>
        </p:style>
        <p:txBody>
          <a:bodyPr wrap="none" anchor="ctr"/>
          <a:lstStyle/>
          <a:p>
            <a:pPr algn="ctr" fontAlgn="base">
              <a:spcBef>
                <a:spcPct val="0"/>
              </a:spcBef>
              <a:spcAft>
                <a:spcPct val="0"/>
              </a:spcAft>
            </a:pPr>
            <a:r>
              <a:rPr lang="en-US" sz="1400" b="1">
                <a:solidFill>
                  <a:schemeClr val="bg1"/>
                </a:solidFill>
                <a:cs typeface="Arial" charset="0"/>
              </a:rPr>
              <a:t>Responsible Creating</a:t>
            </a:r>
          </a:p>
          <a:p>
            <a:pPr algn="ctr" fontAlgn="base">
              <a:spcBef>
                <a:spcPct val="0"/>
              </a:spcBef>
              <a:spcAft>
                <a:spcPct val="0"/>
              </a:spcAft>
            </a:pPr>
            <a:r>
              <a:rPr lang="en-US" sz="1000" b="1">
                <a:solidFill>
                  <a:schemeClr val="bg1"/>
                </a:solidFill>
                <a:cs typeface="Arial" charset="0"/>
              </a:rPr>
              <a:t>Envision</a:t>
            </a:r>
          </a:p>
          <a:p>
            <a:pPr algn="ctr" fontAlgn="base">
              <a:spcBef>
                <a:spcPct val="0"/>
              </a:spcBef>
              <a:spcAft>
                <a:spcPct val="0"/>
              </a:spcAft>
            </a:pPr>
            <a:r>
              <a:rPr lang="en-US" sz="1000" b="1">
                <a:solidFill>
                  <a:schemeClr val="bg1"/>
                </a:solidFill>
                <a:cs typeface="Arial" charset="0"/>
              </a:rPr>
              <a:t>Design</a:t>
            </a:r>
          </a:p>
          <a:p>
            <a:pPr algn="ctr" fontAlgn="base">
              <a:spcBef>
                <a:spcPct val="0"/>
              </a:spcBef>
              <a:spcAft>
                <a:spcPct val="0"/>
              </a:spcAft>
            </a:pPr>
            <a:r>
              <a:rPr lang="en-US" sz="1000" b="1">
                <a:solidFill>
                  <a:schemeClr val="bg1"/>
                </a:solidFill>
                <a:cs typeface="Arial" charset="0"/>
              </a:rPr>
              <a:t>Instantiate</a:t>
            </a:r>
          </a:p>
        </p:txBody>
      </p:sp>
      <p:sp>
        <p:nvSpPr>
          <p:cNvPr id="151" name="Right Arrow 150"/>
          <p:cNvSpPr/>
          <p:nvPr/>
        </p:nvSpPr>
        <p:spPr bwMode="auto">
          <a:xfrm>
            <a:off x="3925740" y="2411183"/>
            <a:ext cx="548640" cy="22860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54" name="Right Arrow 153"/>
          <p:cNvSpPr/>
          <p:nvPr/>
        </p:nvSpPr>
        <p:spPr bwMode="auto">
          <a:xfrm>
            <a:off x="6097441" y="2411183"/>
            <a:ext cx="548640" cy="22860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79" name="Right Arrow 178"/>
          <p:cNvSpPr/>
          <p:nvPr/>
        </p:nvSpPr>
        <p:spPr bwMode="auto">
          <a:xfrm>
            <a:off x="3925740" y="3686463"/>
            <a:ext cx="548640" cy="22860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80" name="Right Arrow 179"/>
          <p:cNvSpPr/>
          <p:nvPr/>
        </p:nvSpPr>
        <p:spPr bwMode="auto">
          <a:xfrm>
            <a:off x="6097441" y="3686463"/>
            <a:ext cx="548640" cy="22860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81" name="AutoShape 21"/>
          <p:cNvSpPr>
            <a:spLocks noChangeArrowheads="1"/>
          </p:cNvSpPr>
          <p:nvPr/>
        </p:nvSpPr>
        <p:spPr bwMode="auto">
          <a:xfrm>
            <a:off x="2209800" y="47222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2">
            <a:schemeClr val="accent2"/>
          </a:fillRef>
          <a:effectRef idx="1">
            <a:schemeClr val="accent2"/>
          </a:effectRef>
          <a:fontRef idx="minor">
            <a:schemeClr val="dk1"/>
          </a:fontRef>
        </p:style>
        <p:txBody>
          <a:bodyPr wrap="none" anchor="ctr"/>
          <a:lstStyle/>
          <a:p>
            <a:pPr algn="ctr" fontAlgn="base">
              <a:spcBef>
                <a:spcPct val="0"/>
              </a:spcBef>
              <a:spcAft>
                <a:spcPct val="0"/>
              </a:spcAft>
            </a:pPr>
            <a:r>
              <a:rPr lang="en-US" sz="1400" b="1">
                <a:solidFill>
                  <a:schemeClr val="bg1"/>
                </a:solidFill>
                <a:cs typeface="Arial" charset="0"/>
              </a:rPr>
              <a:t>Manage Geo-Spatial</a:t>
            </a:r>
          </a:p>
          <a:p>
            <a:pPr algn="ctr" fontAlgn="base">
              <a:spcBef>
                <a:spcPct val="0"/>
              </a:spcBef>
              <a:spcAft>
                <a:spcPct val="0"/>
              </a:spcAft>
            </a:pPr>
            <a:r>
              <a:rPr lang="en-US" sz="1400" b="1">
                <a:solidFill>
                  <a:schemeClr val="bg1"/>
                </a:solidFill>
                <a:cs typeface="Arial" charset="0"/>
              </a:rPr>
              <a:t>Information</a:t>
            </a:r>
          </a:p>
        </p:txBody>
      </p:sp>
      <p:sp>
        <p:nvSpPr>
          <p:cNvPr id="182" name="AutoShape 21"/>
          <p:cNvSpPr>
            <a:spLocks noChangeArrowheads="1"/>
          </p:cNvSpPr>
          <p:nvPr/>
        </p:nvSpPr>
        <p:spPr bwMode="auto">
          <a:xfrm>
            <a:off x="4381500" y="47222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2">
            <a:schemeClr val="accent2"/>
          </a:fillRef>
          <a:effectRef idx="1">
            <a:schemeClr val="accent2"/>
          </a:effectRef>
          <a:fontRef idx="minor">
            <a:schemeClr val="dk1"/>
          </a:fontRef>
        </p:style>
        <p:txBody>
          <a:bodyPr wrap="none" anchor="ctr"/>
          <a:lstStyle/>
          <a:p>
            <a:pPr algn="ctr" fontAlgn="base">
              <a:spcBef>
                <a:spcPct val="0"/>
              </a:spcBef>
              <a:spcAft>
                <a:spcPct val="0"/>
              </a:spcAft>
            </a:pPr>
            <a:r>
              <a:rPr lang="en-US" sz="1400" b="1" dirty="0">
                <a:solidFill>
                  <a:schemeClr val="bg1"/>
                </a:solidFill>
                <a:cs typeface="Arial" charset="0"/>
              </a:rPr>
              <a:t>Analyze Geo-Spatial</a:t>
            </a:r>
          </a:p>
          <a:p>
            <a:pPr algn="ctr" fontAlgn="base">
              <a:spcBef>
                <a:spcPct val="0"/>
              </a:spcBef>
              <a:spcAft>
                <a:spcPct val="0"/>
              </a:spcAft>
            </a:pPr>
            <a:r>
              <a:rPr lang="en-US" sz="1400" b="1" smtClean="0">
                <a:solidFill>
                  <a:schemeClr val="bg1"/>
                </a:solidFill>
                <a:cs typeface="Arial" charset="0"/>
              </a:rPr>
              <a:t>Information</a:t>
            </a:r>
            <a:endParaRPr lang="en-US" sz="1400" b="1">
              <a:solidFill>
                <a:schemeClr val="bg1"/>
              </a:solidFill>
              <a:cs typeface="Arial" charset="0"/>
            </a:endParaRPr>
          </a:p>
        </p:txBody>
      </p:sp>
      <p:sp>
        <p:nvSpPr>
          <p:cNvPr id="183" name="AutoShape 21"/>
          <p:cNvSpPr>
            <a:spLocks noChangeArrowheads="1"/>
          </p:cNvSpPr>
          <p:nvPr/>
        </p:nvSpPr>
        <p:spPr bwMode="auto">
          <a:xfrm>
            <a:off x="6553200" y="4722291"/>
            <a:ext cx="1981200" cy="762000"/>
          </a:xfrm>
          <a:prstGeom prst="roundRect">
            <a:avLst>
              <a:gd name="adj" fmla="val 555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algn="ctr" fontAlgn="base">
              <a:spcBef>
                <a:spcPct val="0"/>
              </a:spcBef>
              <a:spcAft>
                <a:spcPct val="0"/>
              </a:spcAft>
            </a:pPr>
            <a:r>
              <a:rPr lang="en-US" sz="1400" b="1">
                <a:solidFill>
                  <a:schemeClr val="bg1"/>
                </a:solidFill>
                <a:cs typeface="Arial" charset="0"/>
              </a:rPr>
              <a:t>Geo-Spatial Design</a:t>
            </a:r>
          </a:p>
          <a:p>
            <a:pPr algn="ctr" fontAlgn="base">
              <a:spcBef>
                <a:spcPct val="0"/>
              </a:spcBef>
              <a:spcAft>
                <a:spcPct val="0"/>
              </a:spcAft>
            </a:pPr>
            <a:r>
              <a:rPr lang="en-US" sz="1400" b="1">
                <a:solidFill>
                  <a:schemeClr val="bg1"/>
                </a:solidFill>
                <a:cs typeface="Arial" charset="0"/>
              </a:rPr>
              <a:t>“GeoDesign”</a:t>
            </a:r>
          </a:p>
        </p:txBody>
      </p:sp>
      <p:sp>
        <p:nvSpPr>
          <p:cNvPr id="184" name="Right Arrow 183"/>
          <p:cNvSpPr/>
          <p:nvPr/>
        </p:nvSpPr>
        <p:spPr bwMode="auto">
          <a:xfrm>
            <a:off x="3925740" y="4981863"/>
            <a:ext cx="548640" cy="22860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
        <p:nvSpPr>
          <p:cNvPr id="185" name="Right Arrow 184"/>
          <p:cNvSpPr/>
          <p:nvPr/>
        </p:nvSpPr>
        <p:spPr bwMode="auto">
          <a:xfrm>
            <a:off x="6097441" y="4981863"/>
            <a:ext cx="548640" cy="228600"/>
          </a:xfrm>
          <a:prstGeom prst="rightArrow">
            <a:avLst>
              <a:gd name="adj1" fmla="val 36541"/>
              <a:gd name="adj2" fmla="val 67945"/>
            </a:avLst>
          </a:prstGeom>
          <a:gradFill flip="none" rotWithShape="1">
            <a:gsLst>
              <a:gs pos="80000">
                <a:schemeClr val="accent3"/>
              </a:gs>
              <a:gs pos="10000">
                <a:schemeClr val="accent3">
                  <a:alpha val="0"/>
                </a:schemeClr>
              </a:gs>
            </a:gsLst>
            <a:lin ang="0" scaled="1"/>
            <a:tileRect/>
          </a:gradFill>
          <a:ln w="12700" cap="flat" cmpd="sng" algn="ctr">
            <a:gradFill flip="none" rotWithShape="1">
              <a:gsLst>
                <a:gs pos="100000">
                  <a:schemeClr val="accent2"/>
                </a:gs>
                <a:gs pos="7000">
                  <a:schemeClr val="accent2">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pPr>
            <a:endParaRPr lang="en-US" dirty="0" smtClean="0">
              <a:solidFill>
                <a:schemeClr val="bg2"/>
              </a:solidFill>
              <a:latin typeface="Arial" charset="0"/>
              <a:ea typeface="ＭＳ Ｐゴシック" pitchFamily="16"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wipe(left)">
                                      <p:cBhvr>
                                        <p:cTn id="18" dur="500"/>
                                        <p:tgtEl>
                                          <p:spTgt spid="151"/>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132"/>
                                        </p:tgtEl>
                                        <p:attrNameLst>
                                          <p:attrName>style.visibility</p:attrName>
                                        </p:attrNameLst>
                                      </p:cBhvr>
                                      <p:to>
                                        <p:strVal val="visible"/>
                                      </p:to>
                                    </p:set>
                                    <p:animEffect transition="in" filter="fade">
                                      <p:cBhvr>
                                        <p:cTn id="21" dur="1000"/>
                                        <p:tgtEl>
                                          <p:spTgt spid="1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4"/>
                                        </p:tgtEl>
                                        <p:attrNameLst>
                                          <p:attrName>style.visibility</p:attrName>
                                        </p:attrNameLst>
                                      </p:cBhvr>
                                      <p:to>
                                        <p:strVal val="visible"/>
                                      </p:to>
                                    </p:set>
                                    <p:animEffect transition="in" filter="wipe(left)">
                                      <p:cBhvr>
                                        <p:cTn id="29" dur="500"/>
                                        <p:tgtEl>
                                          <p:spTgt spid="154"/>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133"/>
                                        </p:tgtEl>
                                        <p:attrNameLst>
                                          <p:attrName>style.visibility</p:attrName>
                                        </p:attrNameLst>
                                      </p:cBhvr>
                                      <p:to>
                                        <p:strVal val="visible"/>
                                      </p:to>
                                    </p:set>
                                    <p:animEffect transition="in" filter="fade">
                                      <p:cBhvr>
                                        <p:cTn id="32" dur="500"/>
                                        <p:tgtEl>
                                          <p:spTgt spid="1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fade">
                                      <p:cBhvr>
                                        <p:cTn id="43" dur="500"/>
                                        <p:tgtEl>
                                          <p:spTgt spid="1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9"/>
                                        </p:tgtEl>
                                        <p:attrNameLst>
                                          <p:attrName>style.visibility</p:attrName>
                                        </p:attrNameLst>
                                      </p:cBhvr>
                                      <p:to>
                                        <p:strVal val="visible"/>
                                      </p:to>
                                    </p:set>
                                    <p:animEffect transition="in" filter="wipe(left)">
                                      <p:cBhvr>
                                        <p:cTn id="48" dur="500"/>
                                        <p:tgtEl>
                                          <p:spTgt spid="179"/>
                                        </p:tgtEl>
                                      </p:cBhvr>
                                    </p:animEffect>
                                  </p:childTnLst>
                                </p:cTn>
                              </p:par>
                              <p:par>
                                <p:cTn id="49" presetID="1" presetClass="entr" presetSubtype="0" fill="hold" grpId="0" nodeType="withEffect">
                                  <p:stCondLst>
                                    <p:cond delay="400"/>
                                  </p:stCondLst>
                                  <p:childTnLst>
                                    <p:set>
                                      <p:cBhvr>
                                        <p:cTn id="50" dur="1" fill="hold">
                                          <p:stCondLst>
                                            <p:cond delay="0"/>
                                          </p:stCondLst>
                                        </p:cTn>
                                        <p:tgtEl>
                                          <p:spTgt spid="1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0"/>
                                        </p:tgtEl>
                                        <p:attrNameLst>
                                          <p:attrName>style.visibility</p:attrName>
                                        </p:attrNameLst>
                                      </p:cBhvr>
                                      <p:to>
                                        <p:strVal val="visible"/>
                                      </p:to>
                                    </p:set>
                                    <p:animEffect transition="in" filter="wipe(left)">
                                      <p:cBhvr>
                                        <p:cTn id="55" dur="500"/>
                                        <p:tgtEl>
                                          <p:spTgt spid="180"/>
                                        </p:tgtEl>
                                      </p:cBhvr>
                                    </p:animEffect>
                                  </p:childTnLst>
                                </p:cTn>
                              </p:par>
                              <p:par>
                                <p:cTn id="56" presetID="10" presetClass="entr" presetSubtype="0" fill="hold" nodeType="withEffect">
                                  <p:stCondLst>
                                    <p:cond delay="400"/>
                                  </p:stCondLst>
                                  <p:childTnLst>
                                    <p:set>
                                      <p:cBhvr>
                                        <p:cTn id="57" dur="1" fill="hold">
                                          <p:stCondLst>
                                            <p:cond delay="0"/>
                                          </p:stCondLst>
                                        </p:cTn>
                                        <p:tgtEl>
                                          <p:spTgt spid="177"/>
                                        </p:tgtEl>
                                        <p:attrNameLst>
                                          <p:attrName>style.visibility</p:attrName>
                                        </p:attrNameLst>
                                      </p:cBhvr>
                                      <p:to>
                                        <p:strVal val="visible"/>
                                      </p:to>
                                    </p:set>
                                    <p:animEffect transition="in" filter="fade">
                                      <p:cBhvr>
                                        <p:cTn id="58" dur="500"/>
                                        <p:tgtEl>
                                          <p:spTgt spid="1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fade">
                                      <p:cBhvr>
                                        <p:cTn id="63" dur="500"/>
                                        <p:tgtEl>
                                          <p:spTgt spid="10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Effect transition="in" filter="fade">
                                      <p:cBhvr>
                                        <p:cTn id="66" dur="500"/>
                                        <p:tgtEl>
                                          <p:spTgt spid="18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4"/>
                                        </p:tgtEl>
                                        <p:attrNameLst>
                                          <p:attrName>style.visibility</p:attrName>
                                        </p:attrNameLst>
                                      </p:cBhvr>
                                      <p:to>
                                        <p:strVal val="visible"/>
                                      </p:to>
                                    </p:set>
                                    <p:animEffect transition="in" filter="wipe(left)">
                                      <p:cBhvr>
                                        <p:cTn id="71" dur="500"/>
                                        <p:tgtEl>
                                          <p:spTgt spid="184"/>
                                        </p:tgtEl>
                                      </p:cBhvr>
                                    </p:animEffect>
                                  </p:childTnLst>
                                </p:cTn>
                              </p:par>
                              <p:par>
                                <p:cTn id="72" presetID="10" presetClass="entr" presetSubtype="0" fill="hold" grpId="0" nodeType="withEffect">
                                  <p:stCondLst>
                                    <p:cond delay="400"/>
                                  </p:stCondLst>
                                  <p:childTnLst>
                                    <p:set>
                                      <p:cBhvr>
                                        <p:cTn id="73" dur="1" fill="hold">
                                          <p:stCondLst>
                                            <p:cond delay="0"/>
                                          </p:stCondLst>
                                        </p:cTn>
                                        <p:tgtEl>
                                          <p:spTgt spid="182"/>
                                        </p:tgtEl>
                                        <p:attrNameLst>
                                          <p:attrName>style.visibility</p:attrName>
                                        </p:attrNameLst>
                                      </p:cBhvr>
                                      <p:to>
                                        <p:strVal val="visible"/>
                                      </p:to>
                                    </p:set>
                                    <p:animEffect transition="in" filter="fade">
                                      <p:cBhvr>
                                        <p:cTn id="74" dur="500"/>
                                        <p:tgtEl>
                                          <p:spTgt spid="18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85"/>
                                        </p:tgtEl>
                                        <p:attrNameLst>
                                          <p:attrName>style.visibility</p:attrName>
                                        </p:attrNameLst>
                                      </p:cBhvr>
                                      <p:to>
                                        <p:strVal val="visible"/>
                                      </p:to>
                                    </p:set>
                                    <p:animEffect transition="in" filter="wipe(left)">
                                      <p:cBhvr>
                                        <p:cTn id="79" dur="500"/>
                                        <p:tgtEl>
                                          <p:spTgt spid="185"/>
                                        </p:tgtEl>
                                      </p:cBhvr>
                                    </p:animEffect>
                                  </p:childTnLst>
                                </p:cTn>
                              </p:par>
                              <p:par>
                                <p:cTn id="80" presetID="10" presetClass="entr" presetSubtype="0" fill="hold" grpId="0" nodeType="withEffect">
                                  <p:stCondLst>
                                    <p:cond delay="400"/>
                                  </p:stCondLst>
                                  <p:childTnLst>
                                    <p:set>
                                      <p:cBhvr>
                                        <p:cTn id="81" dur="1" fill="hold">
                                          <p:stCondLst>
                                            <p:cond delay="0"/>
                                          </p:stCondLst>
                                        </p:cTn>
                                        <p:tgtEl>
                                          <p:spTgt spid="183"/>
                                        </p:tgtEl>
                                        <p:attrNameLst>
                                          <p:attrName>style.visibility</p:attrName>
                                        </p:attrNameLst>
                                      </p:cBhvr>
                                      <p:to>
                                        <p:strVal val="visible"/>
                                      </p:to>
                                    </p:set>
                                    <p:animEffect transition="in" filter="fade">
                                      <p:cBhvr>
                                        <p:cTn id="82" dur="500"/>
                                        <p:tgtEl>
                                          <p:spTgt spid="18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p:bldP spid="83" grpId="0"/>
      <p:bldP spid="84" grpId="0"/>
      <p:bldP spid="93" grpId="0" animBg="1"/>
      <p:bldP spid="98" grpId="0"/>
      <p:bldP spid="99" grpId="0"/>
      <p:bldP spid="100" grpId="0"/>
      <p:bldP spid="125" grpId="0" animBg="1"/>
      <p:bldP spid="132" grpId="0" animBg="1"/>
      <p:bldP spid="133" grpId="0" animBg="1"/>
      <p:bldP spid="155" grpId="0" animBg="1"/>
      <p:bldP spid="151" grpId="0" animBg="1"/>
      <p:bldP spid="154" grpId="0" animBg="1"/>
      <p:bldP spid="179" grpId="0" animBg="1"/>
      <p:bldP spid="180" grpId="0" animBg="1"/>
      <p:bldP spid="181" grpId="0" animBg="1"/>
      <p:bldP spid="182" grpId="0" animBg="1"/>
      <p:bldP spid="183" grpId="0" animBg="1"/>
      <p:bldP spid="184" grpId="0" animBg="1"/>
      <p:bldP spid="18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4"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2"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6"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7"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20"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7"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8"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9"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1"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2"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3"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6500"/>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5" name="Group 530"/>
          <p:cNvGrpSpPr/>
          <p:nvPr/>
        </p:nvGrpSpPr>
        <p:grpSpPr>
          <a:xfrm>
            <a:off x="4517571" y="3728354"/>
            <a:ext cx="3051629" cy="1364346"/>
            <a:chOff x="1778001" y="4191000"/>
            <a:chExt cx="3051629" cy="1364346"/>
          </a:xfrm>
        </p:grpSpPr>
        <p:cxnSp>
          <p:nvCxnSpPr>
            <p:cNvPr id="520" name="Straight Arrow Connector 519"/>
            <p:cNvCxnSpPr/>
            <p:nvPr/>
          </p:nvCxnSpPr>
          <p:spPr>
            <a:xfrm rot="10800000" flipV="1">
              <a:off x="1778001" y="4608288"/>
              <a:ext cx="489858" cy="226785"/>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271485" y="4191000"/>
              <a:ext cx="2558145" cy="1364346"/>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6</a:t>
              </a:r>
            </a:p>
            <a:p>
              <a:pPr algn="ctr"/>
              <a:r>
                <a:rPr lang="en-US" sz="1400" b="1" dirty="0">
                  <a:solidFill>
                    <a:srgbClr val="000000"/>
                  </a:solidFill>
                </a:rPr>
                <a:t>Produce composite maps showing suitability, capacity, sensitivity, risk, etc. for each land use</a:t>
              </a:r>
            </a:p>
          </p:txBody>
        </p:sp>
      </p:grpSp>
      <p:grpSp>
        <p:nvGrpSpPr>
          <p:cNvPr id="30"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2"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3"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4"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5"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8"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6"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7"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8"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0"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1"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81"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35" name="Group 530"/>
          <p:cNvGrpSpPr/>
          <p:nvPr/>
        </p:nvGrpSpPr>
        <p:grpSpPr>
          <a:xfrm>
            <a:off x="5379357" y="2857496"/>
            <a:ext cx="3015343" cy="1320804"/>
            <a:chOff x="1895931" y="4191000"/>
            <a:chExt cx="3015343" cy="1320804"/>
          </a:xfrm>
        </p:grpSpPr>
        <p:cxnSp>
          <p:nvCxnSpPr>
            <p:cNvPr id="520" name="Straight Arrow Connector 519"/>
            <p:cNvCxnSpPr/>
            <p:nvPr/>
          </p:nvCxnSpPr>
          <p:spPr>
            <a:xfrm rot="10800000" flipV="1">
              <a:off x="1895931" y="4717145"/>
              <a:ext cx="371928" cy="181430"/>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271485" y="4191000"/>
              <a:ext cx="2639789" cy="1320804"/>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7</a:t>
              </a:r>
            </a:p>
            <a:p>
              <a:pPr algn="ctr"/>
              <a:r>
                <a:rPr lang="en-US" sz="1400" b="1" dirty="0">
                  <a:solidFill>
                    <a:srgbClr val="000000"/>
                  </a:solidFill>
                </a:rPr>
                <a:t>Create alternate land use plans, exploring various means to achieve optimum results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1"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9"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0"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3"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4"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5"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6"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3"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4"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5"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7"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28"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2"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3"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5"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6" name="Group 530"/>
          <p:cNvGrpSpPr/>
          <p:nvPr/>
        </p:nvGrpSpPr>
        <p:grpSpPr>
          <a:xfrm>
            <a:off x="2743200" y="4278081"/>
            <a:ext cx="3291523" cy="1322619"/>
            <a:chOff x="1710874" y="3380013"/>
            <a:chExt cx="3291523" cy="1322619"/>
          </a:xfrm>
        </p:grpSpPr>
        <p:cxnSp>
          <p:nvCxnSpPr>
            <p:cNvPr id="520" name="Straight Arrow Connector 519"/>
            <p:cNvCxnSpPr>
              <a:endCxn id="289" idx="1"/>
            </p:cNvCxnSpPr>
            <p:nvPr/>
          </p:nvCxnSpPr>
          <p:spPr>
            <a:xfrm flipV="1">
              <a:off x="4657274" y="3750270"/>
              <a:ext cx="345123" cy="50662"/>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1710874" y="3380013"/>
              <a:ext cx="2951839" cy="1322619"/>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8</a:t>
              </a:r>
            </a:p>
            <a:p>
              <a:pPr algn="ctr"/>
              <a:r>
                <a:rPr lang="en-US" sz="1400" b="1" dirty="0">
                  <a:solidFill>
                    <a:srgbClr val="000000"/>
                  </a:solidFill>
                </a:rPr>
                <a:t>Delineate each of the alternative plans – maps, 3D scenes, movies, and performance dashboards</a:t>
              </a:r>
            </a:p>
          </p:txBody>
        </p:sp>
      </p:grpSp>
      <p:grpSp>
        <p:nvGrpSpPr>
          <p:cNvPr id="26"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5"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2"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3"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4"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5"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2"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6"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7"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8"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0"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1"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87" name="Group 386"/>
          <p:cNvGrpSpPr/>
          <p:nvPr/>
        </p:nvGrpSpPr>
        <p:grpSpPr>
          <a:xfrm>
            <a:off x="6684472" y="3367154"/>
            <a:ext cx="645724" cy="2011680"/>
            <a:chOff x="6684472" y="3367154"/>
            <a:chExt cx="645724" cy="2011680"/>
          </a:xfrm>
        </p:grpSpPr>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grpSp>
      <p:grpSp>
        <p:nvGrpSpPr>
          <p:cNvPr id="36" name="Group 530"/>
          <p:cNvGrpSpPr/>
          <p:nvPr/>
        </p:nvGrpSpPr>
        <p:grpSpPr>
          <a:xfrm>
            <a:off x="4165600" y="3947881"/>
            <a:ext cx="2628900" cy="1132119"/>
            <a:chOff x="2434774" y="3329213"/>
            <a:chExt cx="2628900" cy="1132119"/>
          </a:xfrm>
        </p:grpSpPr>
        <p:cxnSp>
          <p:nvCxnSpPr>
            <p:cNvPr id="520" name="Straight Arrow Connector 519"/>
            <p:cNvCxnSpPr/>
            <p:nvPr/>
          </p:nvCxnSpPr>
          <p:spPr>
            <a:xfrm>
              <a:off x="4695374" y="3699332"/>
              <a:ext cx="368300" cy="1588"/>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434774" y="3329213"/>
              <a:ext cx="2260600" cy="1132119"/>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9</a:t>
              </a:r>
            </a:p>
            <a:p>
              <a:pPr algn="ctr"/>
              <a:r>
                <a:rPr lang="en-US" sz="1400" b="1" dirty="0">
                  <a:solidFill>
                    <a:srgbClr val="000000"/>
                  </a:solidFill>
                </a:rPr>
                <a:t>Evaluate the impacts for each of the  alternative plans </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36" name="Group 386"/>
          <p:cNvGrpSpPr/>
          <p:nvPr/>
        </p:nvGrpSpPr>
        <p:grpSpPr>
          <a:xfrm>
            <a:off x="6684472" y="3367154"/>
            <a:ext cx="645724" cy="2011680"/>
            <a:chOff x="6684472" y="3367154"/>
            <a:chExt cx="645724" cy="2011680"/>
          </a:xfrm>
        </p:grpSpPr>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grpSp>
      <p:grpSp>
        <p:nvGrpSpPr>
          <p:cNvPr id="2"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10"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11"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12"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23"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30"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31"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2"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3"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5"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32" name="Rectangle 531"/>
          <p:cNvSpPr/>
          <p:nvPr/>
        </p:nvSpPr>
        <p:spPr bwMode="auto">
          <a:xfrm>
            <a:off x="0"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26"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7"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8"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9"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7" name="Group 530"/>
          <p:cNvGrpSpPr/>
          <p:nvPr/>
        </p:nvGrpSpPr>
        <p:grpSpPr>
          <a:xfrm>
            <a:off x="4660900" y="4062181"/>
            <a:ext cx="2968454" cy="1195619"/>
            <a:chOff x="2206174" y="3329213"/>
            <a:chExt cx="2968454" cy="1195619"/>
          </a:xfrm>
        </p:grpSpPr>
        <p:cxnSp>
          <p:nvCxnSpPr>
            <p:cNvPr id="520" name="Straight Arrow Connector 519"/>
            <p:cNvCxnSpPr>
              <a:endCxn id="331" idx="1"/>
            </p:cNvCxnSpPr>
            <p:nvPr/>
          </p:nvCxnSpPr>
          <p:spPr>
            <a:xfrm>
              <a:off x="4695374" y="3699332"/>
              <a:ext cx="479254" cy="216038"/>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206174" y="3329213"/>
              <a:ext cx="2489200" cy="1195619"/>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10</a:t>
              </a:r>
            </a:p>
            <a:p>
              <a:pPr algn="ctr"/>
              <a:r>
                <a:rPr lang="en-US" sz="1400" b="1" dirty="0">
                  <a:solidFill>
                    <a:srgbClr val="000000"/>
                  </a:solidFill>
                </a:rPr>
                <a:t>Produce impact maps and reports for each plan, compare the alternatives</a:t>
              </a:r>
            </a:p>
          </p:txBody>
        </p:sp>
      </p:grpSp>
      <p:grpSp>
        <p:nvGrpSpPr>
          <p:cNvPr id="34"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2"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3"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5"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 name="Group 386"/>
          <p:cNvGrpSpPr/>
          <p:nvPr/>
        </p:nvGrpSpPr>
        <p:grpSpPr>
          <a:xfrm>
            <a:off x="6684472" y="3367154"/>
            <a:ext cx="645724" cy="2011680"/>
            <a:chOff x="6684472" y="3367154"/>
            <a:chExt cx="645724" cy="2011680"/>
          </a:xfrm>
        </p:grpSpPr>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grpSp>
      <p:grpSp>
        <p:nvGrpSpPr>
          <p:cNvPr id="3"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8"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11"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12"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13"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24"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9" name="AutoShape 211"/>
          <p:cNvSpPr>
            <a:spLocks noChangeArrowheads="1"/>
          </p:cNvSpPr>
          <p:nvPr/>
        </p:nvSpPr>
        <p:spPr bwMode="auto">
          <a:xfrm>
            <a:off x="8217962" y="3889909"/>
            <a:ext cx="174098" cy="911611"/>
          </a:xfrm>
          <a:prstGeom prst="roundRect">
            <a:avLst>
              <a:gd name="adj" fmla="val 12745"/>
            </a:avLst>
          </a:prstGeom>
          <a:solidFill>
            <a:srgbClr val="FFCC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7"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8"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9"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0"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1"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532" name="Rectangle 531"/>
          <p:cNvSpPr/>
          <p:nvPr/>
        </p:nvSpPr>
        <p:spPr bwMode="auto">
          <a:xfrm>
            <a:off x="0"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grpSp>
        <p:nvGrpSpPr>
          <p:cNvPr id="36" name="Group 530"/>
          <p:cNvGrpSpPr/>
          <p:nvPr/>
        </p:nvGrpSpPr>
        <p:grpSpPr>
          <a:xfrm>
            <a:off x="5461000" y="3287481"/>
            <a:ext cx="2739854" cy="1195619"/>
            <a:chOff x="2434774" y="3240313"/>
            <a:chExt cx="2739854" cy="1195619"/>
          </a:xfrm>
        </p:grpSpPr>
        <p:cxnSp>
          <p:nvCxnSpPr>
            <p:cNvPr id="520" name="Straight Arrow Connector 519"/>
            <p:cNvCxnSpPr>
              <a:endCxn id="331" idx="1"/>
            </p:cNvCxnSpPr>
            <p:nvPr/>
          </p:nvCxnSpPr>
          <p:spPr>
            <a:xfrm>
              <a:off x="4695374" y="3699332"/>
              <a:ext cx="479254" cy="216038"/>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434774" y="3240313"/>
              <a:ext cx="2463800" cy="1195619"/>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11</a:t>
              </a:r>
            </a:p>
            <a:p>
              <a:pPr algn="ctr"/>
              <a:r>
                <a:rPr lang="en-US" sz="1400" b="1" dirty="0">
                  <a:solidFill>
                    <a:schemeClr val="bg1"/>
                  </a:solidFill>
                </a:rPr>
                <a:t>Select the preferred plan or go “back to the drawing board”</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grpSp>
        <p:nvGrpSpPr>
          <p:cNvPr id="2"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386"/>
          <p:cNvGrpSpPr/>
          <p:nvPr/>
        </p:nvGrpSpPr>
        <p:grpSpPr>
          <a:xfrm>
            <a:off x="6684472" y="3367154"/>
            <a:ext cx="645724" cy="2011680"/>
            <a:chOff x="6684472" y="3367154"/>
            <a:chExt cx="645724" cy="2011680"/>
          </a:xfrm>
        </p:grpSpPr>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grpSp>
      <p:grpSp>
        <p:nvGrpSpPr>
          <p:cNvPr id="8"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16"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17"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18"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7"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8"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29"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0"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1"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32"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33"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4"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5"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6"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532" name="Rectangle 531"/>
          <p:cNvSpPr/>
          <p:nvPr/>
        </p:nvSpPr>
        <p:spPr bwMode="auto">
          <a:xfrm>
            <a:off x="1"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82" name="Group 381"/>
          <p:cNvGrpSpPr/>
          <p:nvPr/>
        </p:nvGrpSpPr>
        <p:grpSpPr>
          <a:xfrm>
            <a:off x="8686800" y="3458594"/>
            <a:ext cx="276999" cy="1828800"/>
            <a:chOff x="8686800" y="3458594"/>
            <a:chExt cx="276999" cy="1828800"/>
          </a:xfrm>
        </p:grpSpPr>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grpSp>
      <p:grpSp>
        <p:nvGrpSpPr>
          <p:cNvPr id="37" name="Group 530"/>
          <p:cNvGrpSpPr/>
          <p:nvPr/>
        </p:nvGrpSpPr>
        <p:grpSpPr>
          <a:xfrm>
            <a:off x="5753100" y="3922481"/>
            <a:ext cx="2959100" cy="1195619"/>
            <a:chOff x="2434774" y="3176813"/>
            <a:chExt cx="2959100" cy="1195619"/>
          </a:xfrm>
        </p:grpSpPr>
        <p:cxnSp>
          <p:nvCxnSpPr>
            <p:cNvPr id="520" name="Straight Arrow Connector 519"/>
            <p:cNvCxnSpPr/>
            <p:nvPr/>
          </p:nvCxnSpPr>
          <p:spPr>
            <a:xfrm flipV="1">
              <a:off x="4898574" y="3445332"/>
              <a:ext cx="495300" cy="254000"/>
            </a:xfrm>
            <a:prstGeom prst="straightConnector1">
              <a:avLst/>
            </a:prstGeom>
            <a:noFill/>
            <a:ln w="31750" cap="flat" cmpd="sng" algn="ctr">
              <a:solidFill>
                <a:schemeClr val="accent3"/>
              </a:solidFill>
              <a:prstDash val="solid"/>
              <a:round/>
              <a:headEnd type="none" w="lg" len="med"/>
              <a:tailEnd type="oval" w="med" len="med"/>
            </a:ln>
            <a:effectLst/>
          </p:spPr>
        </p:cxnSp>
        <p:sp>
          <p:nvSpPr>
            <p:cNvPr id="521" name="Rounded Rectangle 520"/>
            <p:cNvSpPr/>
            <p:nvPr/>
          </p:nvSpPr>
          <p:spPr>
            <a:xfrm>
              <a:off x="2434774" y="3176813"/>
              <a:ext cx="2463800" cy="1195619"/>
            </a:xfrm>
            <a:prstGeom prst="roundRect">
              <a:avLst>
                <a:gd name="adj" fmla="val 6655"/>
              </a:avLst>
            </a:prstGeom>
            <a:ln w="31750" cap="flat" cmpd="sng" algn="ctr">
              <a:solidFill>
                <a:schemeClr val="accent3"/>
              </a:solidFill>
              <a:prstDash val="solid"/>
              <a:round/>
              <a:headEnd type="none" len="med"/>
              <a:tailEnd w="med" len="med"/>
            </a:ln>
          </p:spPr>
          <p:style>
            <a:lnRef idx="2">
              <a:schemeClr val="accent3"/>
            </a:lnRef>
            <a:fillRef idx="1">
              <a:schemeClr val="lt1"/>
            </a:fillRef>
            <a:effectRef idx="0">
              <a:schemeClr val="accent3"/>
            </a:effectRef>
            <a:fontRef idx="minor">
              <a:schemeClr val="dk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dirty="0">
                  <a:solidFill>
                    <a:srgbClr val="C37411"/>
                  </a:solidFill>
                </a:rPr>
                <a:t>Step 12</a:t>
              </a:r>
            </a:p>
            <a:p>
              <a:pPr algn="ctr"/>
              <a:r>
                <a:rPr lang="en-US" sz="1400" b="1" dirty="0">
                  <a:solidFill>
                    <a:schemeClr val="bg1"/>
                  </a:solidFill>
                </a:rPr>
                <a:t>Implement the preferred land use plan</a:t>
              </a:r>
              <a:br>
                <a:rPr lang="en-US" sz="1400" b="1" dirty="0">
                  <a:solidFill>
                    <a:schemeClr val="bg1"/>
                  </a:solidFill>
                </a:rPr>
              </a:br>
              <a:r>
                <a:rPr lang="en-US" sz="1400" b="1" dirty="0">
                  <a:solidFill>
                    <a:schemeClr val="bg1"/>
                  </a:solidFill>
                </a:rPr>
                <a:t>(adaptive management)</a:t>
              </a:r>
            </a:p>
          </p:txBody>
        </p:sp>
      </p:grpSp>
      <p:sp>
        <p:nvSpPr>
          <p:cNvPr id="478" name="Text Placeholder 477"/>
          <p:cNvSpPr>
            <a:spLocks noGrp="1"/>
          </p:cNvSpPr>
          <p:nvPr>
            <p:ph type="body" idx="1"/>
          </p:nvPr>
        </p:nvSpPr>
        <p:spPr/>
        <p:txBody>
          <a:bodyPr/>
          <a:lstStyle/>
          <a:p>
            <a:r>
              <a:rPr lang="en-US"/>
              <a:t>Designing in Geographic Space</a:t>
            </a: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grpSp>
        <p:nvGrpSpPr>
          <p:cNvPr id="2"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8"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17"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18"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9"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2"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3"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4"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5"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6"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7"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8"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29"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0"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1"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32"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33"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4"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35"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36"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sp>
        <p:nvSpPr>
          <p:cNvPr id="532" name="Rectangle 531"/>
          <p:cNvSpPr/>
          <p:nvPr/>
        </p:nvSpPr>
        <p:spPr bwMode="auto">
          <a:xfrm>
            <a:off x="1" y="1207008"/>
            <a:ext cx="9143999" cy="5650992"/>
          </a:xfrm>
          <a:prstGeom prst="rect">
            <a:avLst/>
          </a:prstGeom>
          <a:gradFill flip="none" rotWithShape="1">
            <a:gsLst>
              <a:gs pos="82000">
                <a:schemeClr val="bg1">
                  <a:alpha val="40000"/>
                </a:schemeClr>
              </a:gs>
              <a:gs pos="100000">
                <a:schemeClr val="bg1">
                  <a:alpha val="0"/>
                </a:scheme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37" name="Group 381"/>
          <p:cNvGrpSpPr/>
          <p:nvPr/>
        </p:nvGrpSpPr>
        <p:grpSpPr>
          <a:xfrm>
            <a:off x="8686800" y="3458594"/>
            <a:ext cx="276999" cy="1828800"/>
            <a:chOff x="8686800" y="3458594"/>
            <a:chExt cx="276999" cy="1828800"/>
          </a:xfrm>
        </p:grpSpPr>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grpSp>
      <p:sp>
        <p:nvSpPr>
          <p:cNvPr id="518" name="Freeform 517"/>
          <p:cNvSpPr/>
          <p:nvPr/>
        </p:nvSpPr>
        <p:spPr bwMode="auto">
          <a:xfrm>
            <a:off x="5377509" y="2769453"/>
            <a:ext cx="3445255" cy="695835"/>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 name="connsiteX0" fmla="*/ 0 w 5294923"/>
              <a:gd name="connsiteY0" fmla="*/ 709743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709743"/>
                </a:moveTo>
                <a:lnTo>
                  <a:pt x="0" y="0"/>
                </a:lnTo>
                <a:lnTo>
                  <a:pt x="5294923" y="0"/>
                </a:lnTo>
                <a:lnTo>
                  <a:pt x="5294923" y="895654"/>
                </a:lnTo>
              </a:path>
            </a:pathLst>
          </a:custGeom>
          <a:ln w="25400" cap="flat" cmpd="sng" algn="ctr">
            <a:solidFill>
              <a:schemeClr val="tx2">
                <a:lumMod val="75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cs typeface="Arial" charset="0"/>
            </a:endParaRPr>
          </a:p>
        </p:txBody>
      </p:sp>
      <p:sp>
        <p:nvSpPr>
          <p:cNvPr id="75" name="Text Box 346"/>
          <p:cNvSpPr txBox="1">
            <a:spLocks noChangeArrowheads="1"/>
          </p:cNvSpPr>
          <p:nvPr/>
        </p:nvSpPr>
        <p:spPr bwMode="auto">
          <a:xfrm>
            <a:off x="5717792" y="2475274"/>
            <a:ext cx="27567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96"/>
                </a:solidFill>
              </a:rPr>
              <a:t>Adaptive Management</a:t>
            </a:r>
            <a:endParaRPr lang="en-US" sz="1200" b="1" dirty="0">
              <a:solidFill>
                <a:srgbClr val="FFFF96"/>
              </a:solidFill>
            </a:endParaRPr>
          </a:p>
        </p:txBody>
      </p:sp>
      <p:sp>
        <p:nvSpPr>
          <p:cNvPr id="478" name="Text Placeholder 477"/>
          <p:cNvSpPr>
            <a:spLocks noGrp="1"/>
          </p:cNvSpPr>
          <p:nvPr>
            <p:ph type="body" idx="1"/>
          </p:nvPr>
        </p:nvSpPr>
        <p:spPr/>
        <p:txBody>
          <a:bodyPr/>
          <a:lstStyle/>
          <a:p>
            <a:r>
              <a:rPr lang="en-US"/>
              <a:t>Designing in Geographic Space</a:t>
            </a:r>
          </a:p>
        </p:txBody>
      </p:sp>
      <p:grpSp>
        <p:nvGrpSpPr>
          <p:cNvPr id="15"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11"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7" name="Group 386"/>
          <p:cNvGrpSpPr/>
          <p:nvPr/>
        </p:nvGrpSpPr>
        <p:grpSpPr>
          <a:xfrm>
            <a:off x="6684472" y="3367154"/>
            <a:ext cx="645724" cy="2011680"/>
            <a:chOff x="6684472" y="3367154"/>
            <a:chExt cx="645724" cy="2011680"/>
          </a:xfrm>
        </p:grpSpPr>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grpSp>
      <p:grpSp>
        <p:nvGrpSpPr>
          <p:cNvPr id="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Freeform 482"/>
          <p:cNvSpPr/>
          <p:nvPr/>
        </p:nvSpPr>
        <p:spPr bwMode="auto">
          <a:xfrm>
            <a:off x="6340984" y="2879957"/>
            <a:ext cx="1968445" cy="94819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0 h 569655"/>
              <a:gd name="connsiteX1" fmla="*/ 5294923 w 5294923"/>
              <a:gd name="connsiteY1" fmla="*/ 0 h 569655"/>
              <a:gd name="connsiteX2" fmla="*/ 5294923 w 5294923"/>
              <a:gd name="connsiteY2" fmla="*/ 569655 h 569655"/>
              <a:gd name="connsiteX0" fmla="*/ 0 w 1924035"/>
              <a:gd name="connsiteY0" fmla="*/ 0 h 569655"/>
              <a:gd name="connsiteX1" fmla="*/ 1924035 w 1924035"/>
              <a:gd name="connsiteY1" fmla="*/ 0 h 569655"/>
              <a:gd name="connsiteX2" fmla="*/ 1924035 w 1924035"/>
              <a:gd name="connsiteY2" fmla="*/ 569655 h 569655"/>
            </a:gdLst>
            <a:ahLst/>
            <a:cxnLst>
              <a:cxn ang="0">
                <a:pos x="connsiteX0" y="connsiteY0"/>
              </a:cxn>
              <a:cxn ang="0">
                <a:pos x="connsiteX1" y="connsiteY1"/>
              </a:cxn>
              <a:cxn ang="0">
                <a:pos x="connsiteX2" y="connsiteY2"/>
              </a:cxn>
            </a:cxnLst>
            <a:rect l="l" t="t" r="r" b="b"/>
            <a:pathLst>
              <a:path w="1924035" h="569655">
                <a:moveTo>
                  <a:pt x="0" y="0"/>
                </a:moveTo>
                <a:lnTo>
                  <a:pt x="1924035" y="0"/>
                </a:lnTo>
                <a:lnTo>
                  <a:pt x="1924035" y="569655"/>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484" name="Freeform 483"/>
          <p:cNvSpPr/>
          <p:nvPr/>
        </p:nvSpPr>
        <p:spPr bwMode="auto">
          <a:xfrm flipV="1">
            <a:off x="5377510" y="4893132"/>
            <a:ext cx="2931919" cy="767442"/>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312615"/>
                </a:moveTo>
                <a:lnTo>
                  <a:pt x="0" y="0"/>
                </a:lnTo>
                <a:lnTo>
                  <a:pt x="5294923" y="0"/>
                </a:lnTo>
                <a:lnTo>
                  <a:pt x="5294923" y="895654"/>
                </a:lnTo>
              </a:path>
            </a:pathLst>
          </a:custGeom>
          <a:ln w="25400" cap="flat" cmpd="sng" algn="ctr">
            <a:solidFill>
              <a:schemeClr val="accent6">
                <a:lumMod val="60000"/>
                <a:lumOff val="40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grpSp>
        <p:nvGrpSpPr>
          <p:cNvPr id="2" name="Group 471"/>
          <p:cNvGrpSpPr/>
          <p:nvPr/>
        </p:nvGrpSpPr>
        <p:grpSpPr>
          <a:xfrm>
            <a:off x="7273171" y="5815612"/>
            <a:ext cx="1123768" cy="510232"/>
            <a:chOff x="711201" y="6126490"/>
            <a:chExt cx="1123768" cy="510232"/>
          </a:xfrm>
        </p:grpSpPr>
        <p:sp>
          <p:nvSpPr>
            <p:cNvPr id="473" name="Rounded Rectangle 472"/>
            <p:cNvSpPr/>
            <p:nvPr/>
          </p:nvSpPr>
          <p:spPr>
            <a:xfrm>
              <a:off x="806269" y="6128722"/>
              <a:ext cx="9336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4"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Impact</a:t>
              </a:r>
            </a:p>
            <a:p>
              <a:pPr algn="ctr" eaLnBrk="1" fontAlgn="base" hangingPunct="1">
                <a:spcBef>
                  <a:spcPct val="0"/>
                </a:spcBef>
                <a:spcAft>
                  <a:spcPct val="0"/>
                </a:spcAft>
              </a:pPr>
              <a:r>
                <a:rPr lang="en-US" sz="1200" b="1" dirty="0">
                  <a:solidFill>
                    <a:srgbClr val="FFFFFF"/>
                  </a:solidFill>
                </a:rPr>
                <a:t>Maps</a:t>
              </a:r>
            </a:p>
          </p:txBody>
        </p:sp>
      </p:grpSp>
      <p:grpSp>
        <p:nvGrpSpPr>
          <p:cNvPr id="3" name="Group 498"/>
          <p:cNvGrpSpPr/>
          <p:nvPr/>
        </p:nvGrpSpPr>
        <p:grpSpPr>
          <a:xfrm>
            <a:off x="4280129" y="3601970"/>
            <a:ext cx="456333" cy="322402"/>
            <a:chOff x="4280129" y="3772060"/>
            <a:chExt cx="456333" cy="322402"/>
          </a:xfrm>
        </p:grpSpPr>
        <p:sp>
          <p:nvSpPr>
            <p:cNvPr id="82" name="Rectangle 7"/>
            <p:cNvSpPr>
              <a:spLocks noChangeArrowheads="1"/>
            </p:cNvSpPr>
            <p:nvPr/>
          </p:nvSpPr>
          <p:spPr bwMode="auto">
            <a:xfrm>
              <a:off x="4334996" y="3819135"/>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3" name="Rectangle 8"/>
            <p:cNvSpPr>
              <a:spLocks noChangeArrowheads="1"/>
            </p:cNvSpPr>
            <p:nvPr/>
          </p:nvSpPr>
          <p:spPr bwMode="auto">
            <a:xfrm>
              <a:off x="4306860" y="3790605"/>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4" name="Rectangle 10"/>
            <p:cNvSpPr>
              <a:spLocks noChangeArrowheads="1"/>
            </p:cNvSpPr>
            <p:nvPr/>
          </p:nvSpPr>
          <p:spPr bwMode="auto">
            <a:xfrm>
              <a:off x="4280129" y="3772060"/>
              <a:ext cx="4014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5" name="Rectangle 11"/>
            <p:cNvSpPr>
              <a:spLocks noChangeArrowheads="1"/>
            </p:cNvSpPr>
            <p:nvPr/>
          </p:nvSpPr>
          <p:spPr bwMode="auto">
            <a:xfrm>
              <a:off x="4298948" y="3795721"/>
              <a:ext cx="269734"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6" name="Line 12"/>
            <p:cNvSpPr>
              <a:spLocks noChangeShapeType="1"/>
            </p:cNvSpPr>
            <p:nvPr/>
          </p:nvSpPr>
          <p:spPr bwMode="auto">
            <a:xfrm>
              <a:off x="4589592" y="380647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7" name="Line 13"/>
            <p:cNvSpPr>
              <a:spLocks noChangeShapeType="1"/>
            </p:cNvSpPr>
            <p:nvPr/>
          </p:nvSpPr>
          <p:spPr bwMode="auto">
            <a:xfrm>
              <a:off x="4589592" y="382368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8" name="Line 14"/>
            <p:cNvSpPr>
              <a:spLocks noChangeShapeType="1"/>
            </p:cNvSpPr>
            <p:nvPr/>
          </p:nvSpPr>
          <p:spPr bwMode="auto">
            <a:xfrm>
              <a:off x="4589592" y="38408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89" name="Line 15"/>
            <p:cNvSpPr>
              <a:spLocks noChangeShapeType="1"/>
            </p:cNvSpPr>
            <p:nvPr/>
          </p:nvSpPr>
          <p:spPr bwMode="auto">
            <a:xfrm>
              <a:off x="4589592" y="38581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0" name="Line 16"/>
            <p:cNvSpPr>
              <a:spLocks noChangeShapeType="1"/>
            </p:cNvSpPr>
            <p:nvPr/>
          </p:nvSpPr>
          <p:spPr bwMode="auto">
            <a:xfrm>
              <a:off x="4589592" y="38753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1" name="Line 17"/>
            <p:cNvSpPr>
              <a:spLocks noChangeShapeType="1"/>
            </p:cNvSpPr>
            <p:nvPr/>
          </p:nvSpPr>
          <p:spPr bwMode="auto">
            <a:xfrm flipV="1">
              <a:off x="4625138" y="396134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2" name="Line 18"/>
            <p:cNvSpPr>
              <a:spLocks noChangeShapeType="1"/>
            </p:cNvSpPr>
            <p:nvPr/>
          </p:nvSpPr>
          <p:spPr bwMode="auto">
            <a:xfrm>
              <a:off x="4591683" y="401512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4" name="Group 499"/>
          <p:cNvGrpSpPr/>
          <p:nvPr/>
        </p:nvGrpSpPr>
        <p:grpSpPr>
          <a:xfrm>
            <a:off x="4280129" y="4202522"/>
            <a:ext cx="456333" cy="332387"/>
            <a:chOff x="4280129" y="4364053"/>
            <a:chExt cx="456333" cy="332387"/>
          </a:xfrm>
        </p:grpSpPr>
        <p:sp>
          <p:nvSpPr>
            <p:cNvPr id="78" name="Rectangle 3"/>
            <p:cNvSpPr>
              <a:spLocks noChangeArrowheads="1"/>
            </p:cNvSpPr>
            <p:nvPr/>
          </p:nvSpPr>
          <p:spPr bwMode="auto">
            <a:xfrm>
              <a:off x="4334996" y="4421113"/>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79" name="Rectangle 4"/>
            <p:cNvSpPr>
              <a:spLocks noChangeArrowheads="1"/>
            </p:cNvSpPr>
            <p:nvPr/>
          </p:nvSpPr>
          <p:spPr bwMode="auto">
            <a:xfrm>
              <a:off x="4306860" y="4394008"/>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3" name="Rectangle 20"/>
            <p:cNvSpPr>
              <a:spLocks noChangeArrowheads="1"/>
            </p:cNvSpPr>
            <p:nvPr/>
          </p:nvSpPr>
          <p:spPr bwMode="auto">
            <a:xfrm>
              <a:off x="4280129" y="4364053"/>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4" name="Rectangle 21"/>
            <p:cNvSpPr>
              <a:spLocks noChangeArrowheads="1"/>
            </p:cNvSpPr>
            <p:nvPr/>
          </p:nvSpPr>
          <p:spPr bwMode="auto">
            <a:xfrm>
              <a:off x="4298948" y="4387714"/>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95" name="Line 22"/>
            <p:cNvSpPr>
              <a:spLocks noChangeShapeType="1"/>
            </p:cNvSpPr>
            <p:nvPr/>
          </p:nvSpPr>
          <p:spPr bwMode="auto">
            <a:xfrm>
              <a:off x="4589592" y="439846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6" name="Line 23"/>
            <p:cNvSpPr>
              <a:spLocks noChangeShapeType="1"/>
            </p:cNvSpPr>
            <p:nvPr/>
          </p:nvSpPr>
          <p:spPr bwMode="auto">
            <a:xfrm>
              <a:off x="4589592" y="441567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7" name="Line 24"/>
            <p:cNvSpPr>
              <a:spLocks noChangeShapeType="1"/>
            </p:cNvSpPr>
            <p:nvPr/>
          </p:nvSpPr>
          <p:spPr bwMode="auto">
            <a:xfrm>
              <a:off x="4589592" y="443288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8" name="Line 25"/>
            <p:cNvSpPr>
              <a:spLocks noChangeShapeType="1"/>
            </p:cNvSpPr>
            <p:nvPr/>
          </p:nvSpPr>
          <p:spPr bwMode="auto">
            <a:xfrm>
              <a:off x="4589592" y="445009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99" name="Line 26"/>
            <p:cNvSpPr>
              <a:spLocks noChangeShapeType="1"/>
            </p:cNvSpPr>
            <p:nvPr/>
          </p:nvSpPr>
          <p:spPr bwMode="auto">
            <a:xfrm>
              <a:off x="4589592" y="446730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0" name="Line 27"/>
            <p:cNvSpPr>
              <a:spLocks noChangeShapeType="1"/>
            </p:cNvSpPr>
            <p:nvPr/>
          </p:nvSpPr>
          <p:spPr bwMode="auto">
            <a:xfrm flipV="1">
              <a:off x="4625138" y="455334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1" name="Line 28"/>
            <p:cNvSpPr>
              <a:spLocks noChangeShapeType="1"/>
            </p:cNvSpPr>
            <p:nvPr/>
          </p:nvSpPr>
          <p:spPr bwMode="auto">
            <a:xfrm>
              <a:off x="4591683" y="460711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5" name="Group 500"/>
          <p:cNvGrpSpPr/>
          <p:nvPr/>
        </p:nvGrpSpPr>
        <p:grpSpPr>
          <a:xfrm>
            <a:off x="4280129" y="4813059"/>
            <a:ext cx="456333" cy="330959"/>
            <a:chOff x="4280129" y="4983149"/>
            <a:chExt cx="456333" cy="330959"/>
          </a:xfrm>
        </p:grpSpPr>
        <p:sp>
          <p:nvSpPr>
            <p:cNvPr id="80" name="Rectangle 5"/>
            <p:cNvSpPr>
              <a:spLocks noChangeArrowheads="1"/>
            </p:cNvSpPr>
            <p:nvPr/>
          </p:nvSpPr>
          <p:spPr bwMode="auto">
            <a:xfrm>
              <a:off x="4334996" y="5038780"/>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81" name="Rectangle 6"/>
            <p:cNvSpPr>
              <a:spLocks noChangeArrowheads="1"/>
            </p:cNvSpPr>
            <p:nvPr/>
          </p:nvSpPr>
          <p:spPr bwMode="auto">
            <a:xfrm>
              <a:off x="4306860" y="501025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2" name="Rectangle 30"/>
            <p:cNvSpPr>
              <a:spLocks noChangeArrowheads="1"/>
            </p:cNvSpPr>
            <p:nvPr/>
          </p:nvSpPr>
          <p:spPr bwMode="auto">
            <a:xfrm>
              <a:off x="4280129" y="4983149"/>
              <a:ext cx="4014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3" name="Rectangle 31"/>
            <p:cNvSpPr>
              <a:spLocks noChangeArrowheads="1"/>
            </p:cNvSpPr>
            <p:nvPr/>
          </p:nvSpPr>
          <p:spPr bwMode="auto">
            <a:xfrm>
              <a:off x="4298948" y="5006810"/>
              <a:ext cx="269734"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04" name="Line 32"/>
            <p:cNvSpPr>
              <a:spLocks noChangeShapeType="1"/>
            </p:cNvSpPr>
            <p:nvPr/>
          </p:nvSpPr>
          <p:spPr bwMode="auto">
            <a:xfrm>
              <a:off x="4589592" y="50175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5" name="Line 33"/>
            <p:cNvSpPr>
              <a:spLocks noChangeShapeType="1"/>
            </p:cNvSpPr>
            <p:nvPr/>
          </p:nvSpPr>
          <p:spPr bwMode="auto">
            <a:xfrm>
              <a:off x="4589592" y="50347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6" name="Line 34"/>
            <p:cNvSpPr>
              <a:spLocks noChangeShapeType="1"/>
            </p:cNvSpPr>
            <p:nvPr/>
          </p:nvSpPr>
          <p:spPr bwMode="auto">
            <a:xfrm>
              <a:off x="4589592" y="50519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7" name="Line 35"/>
            <p:cNvSpPr>
              <a:spLocks noChangeShapeType="1"/>
            </p:cNvSpPr>
            <p:nvPr/>
          </p:nvSpPr>
          <p:spPr bwMode="auto">
            <a:xfrm>
              <a:off x="4589592" y="506918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8" name="Line 36"/>
            <p:cNvSpPr>
              <a:spLocks noChangeShapeType="1"/>
            </p:cNvSpPr>
            <p:nvPr/>
          </p:nvSpPr>
          <p:spPr bwMode="auto">
            <a:xfrm>
              <a:off x="4589592" y="508639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09" name="Line 37"/>
            <p:cNvSpPr>
              <a:spLocks noChangeShapeType="1"/>
            </p:cNvSpPr>
            <p:nvPr/>
          </p:nvSpPr>
          <p:spPr bwMode="auto">
            <a:xfrm flipV="1">
              <a:off x="4625138" y="5172436"/>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0" name="Line 38"/>
            <p:cNvSpPr>
              <a:spLocks noChangeShapeType="1"/>
            </p:cNvSpPr>
            <p:nvPr/>
          </p:nvSpPr>
          <p:spPr bwMode="auto">
            <a:xfrm>
              <a:off x="4591683" y="5226211"/>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6" name="Group 382"/>
          <p:cNvGrpSpPr/>
          <p:nvPr/>
        </p:nvGrpSpPr>
        <p:grpSpPr>
          <a:xfrm>
            <a:off x="3738071" y="3458594"/>
            <a:ext cx="276999" cy="1828800"/>
            <a:chOff x="3738071" y="3458594"/>
            <a:chExt cx="276999" cy="1828800"/>
          </a:xfrm>
        </p:grpSpPr>
        <p:sp>
          <p:nvSpPr>
            <p:cNvPr id="263" name="AutoShape 205"/>
            <p:cNvSpPr>
              <a:spLocks noChangeArrowheads="1"/>
            </p:cNvSpPr>
            <p:nvPr/>
          </p:nvSpPr>
          <p:spPr bwMode="auto">
            <a:xfrm>
              <a:off x="3758179"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6" name="Text Box 327"/>
            <p:cNvSpPr txBox="1">
              <a:spLocks noChangeArrowheads="1"/>
            </p:cNvSpPr>
            <p:nvPr/>
          </p:nvSpPr>
          <p:spPr bwMode="auto">
            <a:xfrm rot="16200000">
              <a:off x="3090544" y="4234495"/>
              <a:ext cx="15720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Delphi Process</a:t>
              </a:r>
            </a:p>
          </p:txBody>
        </p:sp>
      </p:grpSp>
      <p:grpSp>
        <p:nvGrpSpPr>
          <p:cNvPr id="7" name="Group 379"/>
          <p:cNvGrpSpPr/>
          <p:nvPr/>
        </p:nvGrpSpPr>
        <p:grpSpPr>
          <a:xfrm>
            <a:off x="231100" y="3458594"/>
            <a:ext cx="276999" cy="1828800"/>
            <a:chOff x="231100" y="3458594"/>
            <a:chExt cx="276999" cy="1828800"/>
          </a:xfrm>
        </p:grpSpPr>
        <p:sp>
          <p:nvSpPr>
            <p:cNvPr id="389" name="AutoShape 205"/>
            <p:cNvSpPr>
              <a:spLocks noChangeArrowheads="1"/>
            </p:cNvSpPr>
            <p:nvPr/>
          </p:nvSpPr>
          <p:spPr bwMode="auto">
            <a:xfrm>
              <a:off x="240320"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3" name="Text Box 327"/>
            <p:cNvSpPr txBox="1">
              <a:spLocks noChangeArrowheads="1"/>
            </p:cNvSpPr>
            <p:nvPr/>
          </p:nvSpPr>
          <p:spPr bwMode="auto">
            <a:xfrm rot="16200000">
              <a:off x="-456111" y="4234495"/>
              <a:ext cx="16514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Issues of Concern</a:t>
              </a:r>
              <a:endParaRPr lang="en-US" sz="1200" b="1" dirty="0">
                <a:solidFill>
                  <a:schemeClr val="bg1"/>
                </a:solidFill>
              </a:endParaRPr>
            </a:p>
          </p:txBody>
        </p:sp>
      </p:grpSp>
      <p:sp>
        <p:nvSpPr>
          <p:cNvPr id="266" name="Line 208"/>
          <p:cNvSpPr>
            <a:spLocks noChangeShapeType="1"/>
          </p:cNvSpPr>
          <p:nvPr/>
        </p:nvSpPr>
        <p:spPr bwMode="auto">
          <a:xfrm>
            <a:off x="2871141" y="511642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5" name="Line 207"/>
          <p:cNvSpPr>
            <a:spLocks noChangeShapeType="1"/>
          </p:cNvSpPr>
          <p:nvPr/>
        </p:nvSpPr>
        <p:spPr bwMode="auto">
          <a:xfrm>
            <a:off x="2871141"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439" name="Freeform 438"/>
          <p:cNvSpPr/>
          <p:nvPr/>
        </p:nvSpPr>
        <p:spPr bwMode="auto">
          <a:xfrm>
            <a:off x="920045" y="2879958"/>
            <a:ext cx="5283199" cy="476478"/>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739798"/>
              <a:gd name="connsiteX1" fmla="*/ 0 w 5294923"/>
              <a:gd name="connsiteY1" fmla="*/ 0 h 739798"/>
              <a:gd name="connsiteX2" fmla="*/ 5294923 w 5294923"/>
              <a:gd name="connsiteY2" fmla="*/ 0 h 739798"/>
              <a:gd name="connsiteX3" fmla="*/ 5294923 w 5294923"/>
              <a:gd name="connsiteY3" fmla="*/ 739798 h 739798"/>
            </a:gdLst>
            <a:ahLst/>
            <a:cxnLst>
              <a:cxn ang="0">
                <a:pos x="connsiteX0" y="connsiteY0"/>
              </a:cxn>
              <a:cxn ang="0">
                <a:pos x="connsiteX1" y="connsiteY1"/>
              </a:cxn>
              <a:cxn ang="0">
                <a:pos x="connsiteX2" y="connsiteY2"/>
              </a:cxn>
              <a:cxn ang="0">
                <a:pos x="connsiteX3" y="connsiteY3"/>
              </a:cxn>
            </a:cxnLst>
            <a:rect l="l" t="t" r="r" b="b"/>
            <a:pathLst>
              <a:path w="5294923" h="739798">
                <a:moveTo>
                  <a:pt x="0" y="312615"/>
                </a:moveTo>
                <a:lnTo>
                  <a:pt x="0" y="0"/>
                </a:lnTo>
                <a:lnTo>
                  <a:pt x="5294923" y="0"/>
                </a:lnTo>
                <a:lnTo>
                  <a:pt x="5294923" y="739798"/>
                </a:lnTo>
              </a:path>
            </a:pathLst>
          </a:custGeom>
          <a:ln w="25400" cap="flat" cmpd="sng" algn="ctr">
            <a:solidFill>
              <a:srgbClr val="5EB4E6"/>
            </a:solidFill>
            <a:prstDash val="solid"/>
            <a:round/>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solidFill>
                <a:srgbClr val="000000"/>
              </a:solidFill>
              <a:cs typeface="Arial" charset="0"/>
            </a:endParaRPr>
          </a:p>
        </p:txBody>
      </p:sp>
      <p:sp>
        <p:nvSpPr>
          <p:cNvPr id="54" name="Title 1"/>
          <p:cNvSpPr>
            <a:spLocks noGrp="1"/>
          </p:cNvSpPr>
          <p:nvPr>
            <p:ph type="title"/>
          </p:nvPr>
        </p:nvSpPr>
        <p:spPr/>
        <p:txBody>
          <a:bodyPr/>
          <a:lstStyle/>
          <a:p>
            <a:r>
              <a:rPr lang="en-US" dirty="0" smtClean="0"/>
              <a:t>The GeoDesign Process</a:t>
            </a:r>
            <a:br>
              <a:rPr lang="en-US" dirty="0" smtClean="0"/>
            </a:br>
            <a:endParaRPr lang="en-US" dirty="0"/>
          </a:p>
        </p:txBody>
      </p:sp>
      <p:sp>
        <p:nvSpPr>
          <p:cNvPr id="59" name="AutoShape 330"/>
          <p:cNvSpPr>
            <a:spLocks noChangeArrowheads="1"/>
          </p:cNvSpPr>
          <p:nvPr/>
        </p:nvSpPr>
        <p:spPr bwMode="auto">
          <a:xfrm>
            <a:off x="748882" y="2066865"/>
            <a:ext cx="69123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0" name="AutoShape 331"/>
          <p:cNvSpPr>
            <a:spLocks noChangeArrowheads="1"/>
          </p:cNvSpPr>
          <p:nvPr/>
        </p:nvSpPr>
        <p:spPr bwMode="auto">
          <a:xfrm>
            <a:off x="1597819" y="2066865"/>
            <a:ext cx="189072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1" name="AutoShape 332"/>
          <p:cNvSpPr>
            <a:spLocks noChangeArrowheads="1"/>
          </p:cNvSpPr>
          <p:nvPr/>
        </p:nvSpPr>
        <p:spPr bwMode="auto">
          <a:xfrm>
            <a:off x="3744239" y="2066865"/>
            <a:ext cx="1106736"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2" name="AutoShape 333"/>
          <p:cNvSpPr>
            <a:spLocks noChangeArrowheads="1"/>
          </p:cNvSpPr>
          <p:nvPr/>
        </p:nvSpPr>
        <p:spPr bwMode="auto">
          <a:xfrm>
            <a:off x="5043099" y="2066865"/>
            <a:ext cx="1382467"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3" name="AutoShape 334"/>
          <p:cNvSpPr>
            <a:spLocks noChangeArrowheads="1"/>
          </p:cNvSpPr>
          <p:nvPr/>
        </p:nvSpPr>
        <p:spPr bwMode="auto">
          <a:xfrm>
            <a:off x="6640530" y="2066865"/>
            <a:ext cx="1290980"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4" name="AutoShape 335"/>
          <p:cNvSpPr>
            <a:spLocks noChangeArrowheads="1"/>
          </p:cNvSpPr>
          <p:nvPr/>
        </p:nvSpPr>
        <p:spPr bwMode="auto">
          <a:xfrm>
            <a:off x="8137522" y="2071887"/>
            <a:ext cx="278273" cy="366513"/>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65" name="Text Box 336"/>
          <p:cNvSpPr txBox="1">
            <a:spLocks noChangeArrowheads="1"/>
          </p:cNvSpPr>
          <p:nvPr/>
        </p:nvSpPr>
        <p:spPr bwMode="auto">
          <a:xfrm>
            <a:off x="1897275" y="2104819"/>
            <a:ext cx="12918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Process Models</a:t>
            </a:r>
          </a:p>
        </p:txBody>
      </p:sp>
      <p:sp>
        <p:nvSpPr>
          <p:cNvPr id="66" name="Text Box 337"/>
          <p:cNvSpPr txBox="1">
            <a:spLocks noChangeArrowheads="1"/>
          </p:cNvSpPr>
          <p:nvPr/>
        </p:nvSpPr>
        <p:spPr bwMode="auto">
          <a:xfrm>
            <a:off x="3810000" y="2035570"/>
            <a:ext cx="99539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Evaluation</a:t>
            </a:r>
          </a:p>
          <a:p>
            <a:pPr algn="ctr" eaLnBrk="1" fontAlgn="base" hangingPunct="1">
              <a:spcBef>
                <a:spcPct val="0"/>
              </a:spcBef>
              <a:spcAft>
                <a:spcPct val="0"/>
              </a:spcAft>
            </a:pPr>
            <a:r>
              <a:rPr lang="en-US" sz="1100" b="1" dirty="0">
                <a:solidFill>
                  <a:srgbClr val="002172"/>
                </a:solidFill>
              </a:rPr>
              <a:t>Models</a:t>
            </a:r>
          </a:p>
        </p:txBody>
      </p:sp>
      <p:sp>
        <p:nvSpPr>
          <p:cNvPr id="67" name="Text Box 338"/>
          <p:cNvSpPr txBox="1">
            <a:spLocks noChangeArrowheads="1"/>
          </p:cNvSpPr>
          <p:nvPr/>
        </p:nvSpPr>
        <p:spPr bwMode="auto">
          <a:xfrm>
            <a:off x="748881" y="2035570"/>
            <a:ext cx="6912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Rep Models</a:t>
            </a:r>
          </a:p>
        </p:txBody>
      </p:sp>
      <p:sp>
        <p:nvSpPr>
          <p:cNvPr id="68" name="Text Box 339"/>
          <p:cNvSpPr txBox="1">
            <a:spLocks noChangeArrowheads="1"/>
          </p:cNvSpPr>
          <p:nvPr/>
        </p:nvSpPr>
        <p:spPr bwMode="auto">
          <a:xfrm>
            <a:off x="5013274" y="2104819"/>
            <a:ext cx="14419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Change Models</a:t>
            </a:r>
          </a:p>
        </p:txBody>
      </p:sp>
      <p:sp>
        <p:nvSpPr>
          <p:cNvPr id="69" name="Text Box 340"/>
          <p:cNvSpPr txBox="1">
            <a:spLocks noChangeArrowheads="1"/>
          </p:cNvSpPr>
          <p:nvPr/>
        </p:nvSpPr>
        <p:spPr bwMode="auto">
          <a:xfrm>
            <a:off x="6662058" y="2114944"/>
            <a:ext cx="12513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Impact Models</a:t>
            </a:r>
          </a:p>
        </p:txBody>
      </p:sp>
      <p:sp>
        <p:nvSpPr>
          <p:cNvPr id="70" name="Text Box 341"/>
          <p:cNvSpPr txBox="1">
            <a:spLocks noChangeArrowheads="1"/>
          </p:cNvSpPr>
          <p:nvPr/>
        </p:nvSpPr>
        <p:spPr bwMode="auto">
          <a:xfrm>
            <a:off x="8113058" y="2032848"/>
            <a:ext cx="32337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2172"/>
                </a:solidFill>
              </a:rPr>
              <a:t>D</a:t>
            </a:r>
          </a:p>
          <a:p>
            <a:pPr algn="ctr" eaLnBrk="1" fontAlgn="base" hangingPunct="1">
              <a:spcBef>
                <a:spcPct val="0"/>
              </a:spcBef>
              <a:spcAft>
                <a:spcPct val="0"/>
              </a:spcAft>
            </a:pPr>
            <a:r>
              <a:rPr lang="en-US" sz="1100" b="1" dirty="0">
                <a:solidFill>
                  <a:srgbClr val="002172"/>
                </a:solidFill>
              </a:rPr>
              <a:t>M</a:t>
            </a:r>
          </a:p>
        </p:txBody>
      </p:sp>
      <p:sp>
        <p:nvSpPr>
          <p:cNvPr id="71" name="AutoShape 343"/>
          <p:cNvSpPr>
            <a:spLocks noChangeArrowheads="1"/>
          </p:cNvSpPr>
          <p:nvPr/>
        </p:nvSpPr>
        <p:spPr bwMode="auto">
          <a:xfrm>
            <a:off x="748881" y="1671838"/>
            <a:ext cx="4108468"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2" name="AutoShape 344"/>
          <p:cNvSpPr>
            <a:spLocks noChangeArrowheads="1"/>
          </p:cNvSpPr>
          <p:nvPr/>
        </p:nvSpPr>
        <p:spPr bwMode="auto">
          <a:xfrm>
            <a:off x="5043098" y="1671838"/>
            <a:ext cx="3380611" cy="315202"/>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73" name="Text Box 345"/>
          <p:cNvSpPr txBox="1">
            <a:spLocks noChangeArrowheads="1"/>
          </p:cNvSpPr>
          <p:nvPr/>
        </p:nvSpPr>
        <p:spPr bwMode="auto">
          <a:xfrm>
            <a:off x="748882" y="1679515"/>
            <a:ext cx="38729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chemeClr val="bg1"/>
                </a:solidFill>
              </a:rPr>
              <a:t>Assessment </a:t>
            </a:r>
            <a:r>
              <a:rPr lang="en-US" sz="1200" b="1" dirty="0">
                <a:solidFill>
                  <a:schemeClr val="bg1"/>
                </a:solidFill>
              </a:rPr>
              <a:t>Models</a:t>
            </a:r>
          </a:p>
        </p:txBody>
      </p:sp>
      <p:sp>
        <p:nvSpPr>
          <p:cNvPr id="74" name="Text Box 346"/>
          <p:cNvSpPr txBox="1">
            <a:spLocks noChangeArrowheads="1"/>
          </p:cNvSpPr>
          <p:nvPr/>
        </p:nvSpPr>
        <p:spPr bwMode="auto">
          <a:xfrm>
            <a:off x="5043099" y="1679515"/>
            <a:ext cx="31346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Intervention </a:t>
            </a:r>
            <a:r>
              <a:rPr lang="en-US" sz="1200" b="1" dirty="0">
                <a:solidFill>
                  <a:srgbClr val="000000"/>
                </a:solidFill>
              </a:rPr>
              <a:t>Models</a:t>
            </a:r>
          </a:p>
        </p:txBody>
      </p:sp>
      <p:grpSp>
        <p:nvGrpSpPr>
          <p:cNvPr id="8" name="Group 484"/>
          <p:cNvGrpSpPr/>
          <p:nvPr/>
        </p:nvGrpSpPr>
        <p:grpSpPr>
          <a:xfrm>
            <a:off x="736079" y="3116829"/>
            <a:ext cx="401465" cy="275327"/>
            <a:chOff x="748881" y="3282776"/>
            <a:chExt cx="401465" cy="275327"/>
          </a:xfrm>
        </p:grpSpPr>
        <p:sp>
          <p:nvSpPr>
            <p:cNvPr id="111" name="Rectangle 40"/>
            <p:cNvSpPr>
              <a:spLocks noChangeArrowheads="1"/>
            </p:cNvSpPr>
            <p:nvPr/>
          </p:nvSpPr>
          <p:spPr bwMode="auto">
            <a:xfrm>
              <a:off x="748881" y="3282776"/>
              <a:ext cx="401465" cy="275327"/>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2" name="Rectangle 41"/>
            <p:cNvSpPr>
              <a:spLocks noChangeArrowheads="1"/>
            </p:cNvSpPr>
            <p:nvPr/>
          </p:nvSpPr>
          <p:spPr bwMode="auto">
            <a:xfrm>
              <a:off x="767700" y="3306437"/>
              <a:ext cx="269734" cy="232307"/>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3" name="Line 42"/>
            <p:cNvSpPr>
              <a:spLocks noChangeShapeType="1"/>
            </p:cNvSpPr>
            <p:nvPr/>
          </p:nvSpPr>
          <p:spPr bwMode="auto">
            <a:xfrm>
              <a:off x="1058344"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4" name="Line 43"/>
            <p:cNvSpPr>
              <a:spLocks noChangeShapeType="1"/>
            </p:cNvSpPr>
            <p:nvPr/>
          </p:nvSpPr>
          <p:spPr bwMode="auto">
            <a:xfrm>
              <a:off x="1058344"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5" name="Line 44"/>
            <p:cNvSpPr>
              <a:spLocks noChangeShapeType="1"/>
            </p:cNvSpPr>
            <p:nvPr/>
          </p:nvSpPr>
          <p:spPr bwMode="auto">
            <a:xfrm>
              <a:off x="1058344"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6" name="Line 45"/>
            <p:cNvSpPr>
              <a:spLocks noChangeShapeType="1"/>
            </p:cNvSpPr>
            <p:nvPr/>
          </p:nvSpPr>
          <p:spPr bwMode="auto">
            <a:xfrm>
              <a:off x="1058344"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7" name="Line 46"/>
            <p:cNvSpPr>
              <a:spLocks noChangeShapeType="1"/>
            </p:cNvSpPr>
            <p:nvPr/>
          </p:nvSpPr>
          <p:spPr bwMode="auto">
            <a:xfrm>
              <a:off x="1058344"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8" name="Line 47"/>
            <p:cNvSpPr>
              <a:spLocks noChangeShapeType="1"/>
            </p:cNvSpPr>
            <p:nvPr/>
          </p:nvSpPr>
          <p:spPr bwMode="auto">
            <a:xfrm flipV="1">
              <a:off x="1093890"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19" name="Line 48"/>
            <p:cNvSpPr>
              <a:spLocks noChangeShapeType="1"/>
            </p:cNvSpPr>
            <p:nvPr/>
          </p:nvSpPr>
          <p:spPr bwMode="auto">
            <a:xfrm>
              <a:off x="1060435"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9" name="Group 490"/>
          <p:cNvGrpSpPr/>
          <p:nvPr/>
        </p:nvGrpSpPr>
        <p:grpSpPr>
          <a:xfrm>
            <a:off x="736079" y="3483435"/>
            <a:ext cx="401465" cy="275328"/>
            <a:chOff x="748881" y="3649382"/>
            <a:chExt cx="401465" cy="275328"/>
          </a:xfrm>
        </p:grpSpPr>
        <p:sp>
          <p:nvSpPr>
            <p:cNvPr id="120" name="Rectangle 50"/>
            <p:cNvSpPr>
              <a:spLocks noChangeArrowheads="1"/>
            </p:cNvSpPr>
            <p:nvPr/>
          </p:nvSpPr>
          <p:spPr bwMode="auto">
            <a:xfrm>
              <a:off x="748881" y="3649382"/>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1" name="Rectangle 51"/>
            <p:cNvSpPr>
              <a:spLocks noChangeArrowheads="1"/>
            </p:cNvSpPr>
            <p:nvPr/>
          </p:nvSpPr>
          <p:spPr bwMode="auto">
            <a:xfrm>
              <a:off x="767700" y="3673043"/>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22" name="Line 52"/>
            <p:cNvSpPr>
              <a:spLocks noChangeShapeType="1"/>
            </p:cNvSpPr>
            <p:nvPr/>
          </p:nvSpPr>
          <p:spPr bwMode="auto">
            <a:xfrm>
              <a:off x="1058344" y="368379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3" name="Line 53"/>
            <p:cNvSpPr>
              <a:spLocks noChangeShapeType="1"/>
            </p:cNvSpPr>
            <p:nvPr/>
          </p:nvSpPr>
          <p:spPr bwMode="auto">
            <a:xfrm>
              <a:off x="1058344" y="370100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4" name="Line 54"/>
            <p:cNvSpPr>
              <a:spLocks noChangeShapeType="1"/>
            </p:cNvSpPr>
            <p:nvPr/>
          </p:nvSpPr>
          <p:spPr bwMode="auto">
            <a:xfrm>
              <a:off x="1058344" y="371821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5" name="Line 55"/>
            <p:cNvSpPr>
              <a:spLocks noChangeShapeType="1"/>
            </p:cNvSpPr>
            <p:nvPr/>
          </p:nvSpPr>
          <p:spPr bwMode="auto">
            <a:xfrm>
              <a:off x="1058344" y="373542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6" name="Line 56"/>
            <p:cNvSpPr>
              <a:spLocks noChangeShapeType="1"/>
            </p:cNvSpPr>
            <p:nvPr/>
          </p:nvSpPr>
          <p:spPr bwMode="auto">
            <a:xfrm>
              <a:off x="1058344" y="375263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7" name="Line 57"/>
            <p:cNvSpPr>
              <a:spLocks noChangeShapeType="1"/>
            </p:cNvSpPr>
            <p:nvPr/>
          </p:nvSpPr>
          <p:spPr bwMode="auto">
            <a:xfrm flipV="1">
              <a:off x="1093890" y="3838670"/>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28" name="Line 58"/>
            <p:cNvSpPr>
              <a:spLocks noChangeShapeType="1"/>
            </p:cNvSpPr>
            <p:nvPr/>
          </p:nvSpPr>
          <p:spPr bwMode="auto">
            <a:xfrm>
              <a:off x="1060435" y="3892445"/>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0" name="Group 489"/>
          <p:cNvGrpSpPr/>
          <p:nvPr/>
        </p:nvGrpSpPr>
        <p:grpSpPr>
          <a:xfrm>
            <a:off x="736079" y="3865733"/>
            <a:ext cx="401465" cy="275328"/>
            <a:chOff x="748881" y="4031680"/>
            <a:chExt cx="401465" cy="275328"/>
          </a:xfrm>
        </p:grpSpPr>
        <p:sp>
          <p:nvSpPr>
            <p:cNvPr id="129" name="Rectangle 60"/>
            <p:cNvSpPr>
              <a:spLocks noChangeArrowheads="1"/>
            </p:cNvSpPr>
            <p:nvPr/>
          </p:nvSpPr>
          <p:spPr bwMode="auto">
            <a:xfrm>
              <a:off x="748881" y="4031680"/>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0" name="Rectangle 61"/>
            <p:cNvSpPr>
              <a:spLocks noChangeArrowheads="1"/>
            </p:cNvSpPr>
            <p:nvPr/>
          </p:nvSpPr>
          <p:spPr bwMode="auto">
            <a:xfrm>
              <a:off x="767700" y="4055341"/>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1" name="Line 62"/>
            <p:cNvSpPr>
              <a:spLocks noChangeShapeType="1"/>
            </p:cNvSpPr>
            <p:nvPr/>
          </p:nvSpPr>
          <p:spPr bwMode="auto">
            <a:xfrm>
              <a:off x="1058344" y="406609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2" name="Line 63"/>
            <p:cNvSpPr>
              <a:spLocks noChangeShapeType="1"/>
            </p:cNvSpPr>
            <p:nvPr/>
          </p:nvSpPr>
          <p:spPr bwMode="auto">
            <a:xfrm>
              <a:off x="1058344" y="408330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3" name="Line 64"/>
            <p:cNvSpPr>
              <a:spLocks noChangeShapeType="1"/>
            </p:cNvSpPr>
            <p:nvPr/>
          </p:nvSpPr>
          <p:spPr bwMode="auto">
            <a:xfrm>
              <a:off x="1058344" y="410051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4" name="Line 65"/>
            <p:cNvSpPr>
              <a:spLocks noChangeShapeType="1"/>
            </p:cNvSpPr>
            <p:nvPr/>
          </p:nvSpPr>
          <p:spPr bwMode="auto">
            <a:xfrm>
              <a:off x="1058344" y="411772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5" name="Line 66"/>
            <p:cNvSpPr>
              <a:spLocks noChangeShapeType="1"/>
            </p:cNvSpPr>
            <p:nvPr/>
          </p:nvSpPr>
          <p:spPr bwMode="auto">
            <a:xfrm>
              <a:off x="1058344" y="413492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6" name="Line 67"/>
            <p:cNvSpPr>
              <a:spLocks noChangeShapeType="1"/>
            </p:cNvSpPr>
            <p:nvPr/>
          </p:nvSpPr>
          <p:spPr bwMode="auto">
            <a:xfrm flipV="1">
              <a:off x="1093890" y="4220968"/>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37" name="Line 68"/>
            <p:cNvSpPr>
              <a:spLocks noChangeShapeType="1"/>
            </p:cNvSpPr>
            <p:nvPr/>
          </p:nvSpPr>
          <p:spPr bwMode="auto">
            <a:xfrm>
              <a:off x="1060435" y="4274743"/>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1" name="Group 488"/>
          <p:cNvGrpSpPr/>
          <p:nvPr/>
        </p:nvGrpSpPr>
        <p:grpSpPr>
          <a:xfrm>
            <a:off x="736080" y="4235989"/>
            <a:ext cx="401466" cy="274010"/>
            <a:chOff x="748882" y="4398288"/>
            <a:chExt cx="401466" cy="274010"/>
          </a:xfrm>
        </p:grpSpPr>
        <p:sp>
          <p:nvSpPr>
            <p:cNvPr id="138" name="Rectangle 70"/>
            <p:cNvSpPr>
              <a:spLocks noChangeArrowheads="1"/>
            </p:cNvSpPr>
            <p:nvPr/>
          </p:nvSpPr>
          <p:spPr bwMode="auto">
            <a:xfrm>
              <a:off x="748882" y="4398288"/>
              <a:ext cx="401466" cy="274010"/>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39" name="Rectangle 71"/>
            <p:cNvSpPr>
              <a:spLocks noChangeArrowheads="1"/>
            </p:cNvSpPr>
            <p:nvPr/>
          </p:nvSpPr>
          <p:spPr bwMode="auto">
            <a:xfrm>
              <a:off x="767701" y="4421836"/>
              <a:ext cx="269735" cy="231196"/>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0" name="Line 72"/>
            <p:cNvSpPr>
              <a:spLocks noChangeShapeType="1"/>
            </p:cNvSpPr>
            <p:nvPr/>
          </p:nvSpPr>
          <p:spPr bwMode="auto">
            <a:xfrm>
              <a:off x="1058345"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1" name="Line 73"/>
            <p:cNvSpPr>
              <a:spLocks noChangeShapeType="1"/>
            </p:cNvSpPr>
            <p:nvPr/>
          </p:nvSpPr>
          <p:spPr bwMode="auto">
            <a:xfrm>
              <a:off x="1058345"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2" name="Line 74"/>
            <p:cNvSpPr>
              <a:spLocks noChangeShapeType="1"/>
            </p:cNvSpPr>
            <p:nvPr/>
          </p:nvSpPr>
          <p:spPr bwMode="auto">
            <a:xfrm>
              <a:off x="1058345"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3" name="Line 75"/>
            <p:cNvSpPr>
              <a:spLocks noChangeShapeType="1"/>
            </p:cNvSpPr>
            <p:nvPr/>
          </p:nvSpPr>
          <p:spPr bwMode="auto">
            <a:xfrm>
              <a:off x="1058345"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4" name="Line 76"/>
            <p:cNvSpPr>
              <a:spLocks noChangeShapeType="1"/>
            </p:cNvSpPr>
            <p:nvPr/>
          </p:nvSpPr>
          <p:spPr bwMode="auto">
            <a:xfrm>
              <a:off x="1058345"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5" name="Line 77"/>
            <p:cNvSpPr>
              <a:spLocks noChangeShapeType="1"/>
            </p:cNvSpPr>
            <p:nvPr/>
          </p:nvSpPr>
          <p:spPr bwMode="auto">
            <a:xfrm flipV="1">
              <a:off x="1093892"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46" name="Line 78"/>
            <p:cNvSpPr>
              <a:spLocks noChangeShapeType="1"/>
            </p:cNvSpPr>
            <p:nvPr/>
          </p:nvSpPr>
          <p:spPr bwMode="auto">
            <a:xfrm>
              <a:off x="1060436"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2" name="Group 487"/>
          <p:cNvGrpSpPr/>
          <p:nvPr/>
        </p:nvGrpSpPr>
        <p:grpSpPr>
          <a:xfrm>
            <a:off x="736079" y="4610360"/>
            <a:ext cx="401465" cy="275328"/>
            <a:chOff x="748881" y="4776307"/>
            <a:chExt cx="401465" cy="275328"/>
          </a:xfrm>
        </p:grpSpPr>
        <p:sp>
          <p:nvSpPr>
            <p:cNvPr id="147" name="Rectangle 80"/>
            <p:cNvSpPr>
              <a:spLocks noChangeArrowheads="1"/>
            </p:cNvSpPr>
            <p:nvPr/>
          </p:nvSpPr>
          <p:spPr bwMode="auto">
            <a:xfrm>
              <a:off x="748881" y="477630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8" name="Rectangle 81"/>
            <p:cNvSpPr>
              <a:spLocks noChangeArrowheads="1"/>
            </p:cNvSpPr>
            <p:nvPr/>
          </p:nvSpPr>
          <p:spPr bwMode="auto">
            <a:xfrm>
              <a:off x="767700" y="479996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49" name="Line 82"/>
            <p:cNvSpPr>
              <a:spLocks noChangeShapeType="1"/>
            </p:cNvSpPr>
            <p:nvPr/>
          </p:nvSpPr>
          <p:spPr bwMode="auto">
            <a:xfrm>
              <a:off x="1058344" y="481072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0" name="Line 83"/>
            <p:cNvSpPr>
              <a:spLocks noChangeShapeType="1"/>
            </p:cNvSpPr>
            <p:nvPr/>
          </p:nvSpPr>
          <p:spPr bwMode="auto">
            <a:xfrm>
              <a:off x="1058344" y="482793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1" name="Line 84"/>
            <p:cNvSpPr>
              <a:spLocks noChangeShapeType="1"/>
            </p:cNvSpPr>
            <p:nvPr/>
          </p:nvSpPr>
          <p:spPr bwMode="auto">
            <a:xfrm>
              <a:off x="1058344" y="48451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2" name="Line 85"/>
            <p:cNvSpPr>
              <a:spLocks noChangeShapeType="1"/>
            </p:cNvSpPr>
            <p:nvPr/>
          </p:nvSpPr>
          <p:spPr bwMode="auto">
            <a:xfrm>
              <a:off x="1058344" y="486234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3" name="Line 86"/>
            <p:cNvSpPr>
              <a:spLocks noChangeShapeType="1"/>
            </p:cNvSpPr>
            <p:nvPr/>
          </p:nvSpPr>
          <p:spPr bwMode="auto">
            <a:xfrm>
              <a:off x="1058344" y="487955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4" name="Line 87"/>
            <p:cNvSpPr>
              <a:spLocks noChangeShapeType="1"/>
            </p:cNvSpPr>
            <p:nvPr/>
          </p:nvSpPr>
          <p:spPr bwMode="auto">
            <a:xfrm flipV="1">
              <a:off x="1093890" y="496559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5" name="Line 88"/>
            <p:cNvSpPr>
              <a:spLocks noChangeShapeType="1"/>
            </p:cNvSpPr>
            <p:nvPr/>
          </p:nvSpPr>
          <p:spPr bwMode="auto">
            <a:xfrm>
              <a:off x="1060435" y="501937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3" name="Group 486"/>
          <p:cNvGrpSpPr/>
          <p:nvPr/>
        </p:nvGrpSpPr>
        <p:grpSpPr>
          <a:xfrm>
            <a:off x="736079" y="4978657"/>
            <a:ext cx="401465" cy="275328"/>
            <a:chOff x="748881" y="5141487"/>
            <a:chExt cx="401465" cy="275328"/>
          </a:xfrm>
        </p:grpSpPr>
        <p:sp>
          <p:nvSpPr>
            <p:cNvPr id="156" name="Rectangle 90"/>
            <p:cNvSpPr>
              <a:spLocks noChangeArrowheads="1"/>
            </p:cNvSpPr>
            <p:nvPr/>
          </p:nvSpPr>
          <p:spPr bwMode="auto">
            <a:xfrm>
              <a:off x="748881" y="5141487"/>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7" name="Rectangle 91"/>
            <p:cNvSpPr>
              <a:spLocks noChangeArrowheads="1"/>
            </p:cNvSpPr>
            <p:nvPr/>
          </p:nvSpPr>
          <p:spPr bwMode="auto">
            <a:xfrm>
              <a:off x="767700" y="5165148"/>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58" name="Line 92"/>
            <p:cNvSpPr>
              <a:spLocks noChangeShapeType="1"/>
            </p:cNvSpPr>
            <p:nvPr/>
          </p:nvSpPr>
          <p:spPr bwMode="auto">
            <a:xfrm>
              <a:off x="1058344"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59" name="Line 93"/>
            <p:cNvSpPr>
              <a:spLocks noChangeShapeType="1"/>
            </p:cNvSpPr>
            <p:nvPr/>
          </p:nvSpPr>
          <p:spPr bwMode="auto">
            <a:xfrm>
              <a:off x="1058344"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0" name="Line 94"/>
            <p:cNvSpPr>
              <a:spLocks noChangeShapeType="1"/>
            </p:cNvSpPr>
            <p:nvPr/>
          </p:nvSpPr>
          <p:spPr bwMode="auto">
            <a:xfrm>
              <a:off x="1058344"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1" name="Line 95"/>
            <p:cNvSpPr>
              <a:spLocks noChangeShapeType="1"/>
            </p:cNvSpPr>
            <p:nvPr/>
          </p:nvSpPr>
          <p:spPr bwMode="auto">
            <a:xfrm>
              <a:off x="1058344"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2" name="Line 96"/>
            <p:cNvSpPr>
              <a:spLocks noChangeShapeType="1"/>
            </p:cNvSpPr>
            <p:nvPr/>
          </p:nvSpPr>
          <p:spPr bwMode="auto">
            <a:xfrm>
              <a:off x="1058344"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3" name="Line 97"/>
            <p:cNvSpPr>
              <a:spLocks noChangeShapeType="1"/>
            </p:cNvSpPr>
            <p:nvPr/>
          </p:nvSpPr>
          <p:spPr bwMode="auto">
            <a:xfrm flipV="1">
              <a:off x="1093890"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4" name="Line 98"/>
            <p:cNvSpPr>
              <a:spLocks noChangeShapeType="1"/>
            </p:cNvSpPr>
            <p:nvPr/>
          </p:nvSpPr>
          <p:spPr bwMode="auto">
            <a:xfrm>
              <a:off x="1060435"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4" name="Group 485"/>
          <p:cNvGrpSpPr/>
          <p:nvPr/>
        </p:nvGrpSpPr>
        <p:grpSpPr>
          <a:xfrm>
            <a:off x="736079" y="5354986"/>
            <a:ext cx="401465" cy="275328"/>
            <a:chOff x="748881" y="5520933"/>
            <a:chExt cx="401465" cy="275328"/>
          </a:xfrm>
        </p:grpSpPr>
        <p:sp>
          <p:nvSpPr>
            <p:cNvPr id="165" name="Rectangle 100"/>
            <p:cNvSpPr>
              <a:spLocks noChangeArrowheads="1"/>
            </p:cNvSpPr>
            <p:nvPr/>
          </p:nvSpPr>
          <p:spPr bwMode="auto">
            <a:xfrm>
              <a:off x="748881" y="5520933"/>
              <a:ext cx="401465" cy="275328"/>
            </a:xfrm>
            <a:prstGeom prst="rect">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6" name="Rectangle 101"/>
            <p:cNvSpPr>
              <a:spLocks noChangeArrowheads="1"/>
            </p:cNvSpPr>
            <p:nvPr/>
          </p:nvSpPr>
          <p:spPr bwMode="auto">
            <a:xfrm>
              <a:off x="767700" y="5544594"/>
              <a:ext cx="269734" cy="232308"/>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67" name="Line 102"/>
            <p:cNvSpPr>
              <a:spLocks noChangeShapeType="1"/>
            </p:cNvSpPr>
            <p:nvPr/>
          </p:nvSpPr>
          <p:spPr bwMode="auto">
            <a:xfrm>
              <a:off x="1058344" y="555534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8" name="Line 103"/>
            <p:cNvSpPr>
              <a:spLocks noChangeShapeType="1"/>
            </p:cNvSpPr>
            <p:nvPr/>
          </p:nvSpPr>
          <p:spPr bwMode="auto">
            <a:xfrm>
              <a:off x="1058344" y="557255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69" name="Line 104"/>
            <p:cNvSpPr>
              <a:spLocks noChangeShapeType="1"/>
            </p:cNvSpPr>
            <p:nvPr/>
          </p:nvSpPr>
          <p:spPr bwMode="auto">
            <a:xfrm>
              <a:off x="1058344" y="55897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0" name="Line 105"/>
            <p:cNvSpPr>
              <a:spLocks noChangeShapeType="1"/>
            </p:cNvSpPr>
            <p:nvPr/>
          </p:nvSpPr>
          <p:spPr bwMode="auto">
            <a:xfrm>
              <a:off x="1058344" y="560697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1" name="Line 106"/>
            <p:cNvSpPr>
              <a:spLocks noChangeShapeType="1"/>
            </p:cNvSpPr>
            <p:nvPr/>
          </p:nvSpPr>
          <p:spPr bwMode="auto">
            <a:xfrm>
              <a:off x="1058344" y="562418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2" name="Line 107"/>
            <p:cNvSpPr>
              <a:spLocks noChangeShapeType="1"/>
            </p:cNvSpPr>
            <p:nvPr/>
          </p:nvSpPr>
          <p:spPr bwMode="auto">
            <a:xfrm flipV="1">
              <a:off x="1093890" y="5710221"/>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3" name="Line 108"/>
            <p:cNvSpPr>
              <a:spLocks noChangeShapeType="1"/>
            </p:cNvSpPr>
            <p:nvPr/>
          </p:nvSpPr>
          <p:spPr bwMode="auto">
            <a:xfrm>
              <a:off x="1060435" y="5763996"/>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5" name="Group 491"/>
          <p:cNvGrpSpPr/>
          <p:nvPr/>
        </p:nvGrpSpPr>
        <p:grpSpPr>
          <a:xfrm>
            <a:off x="1945906" y="3146711"/>
            <a:ext cx="401466" cy="275327"/>
            <a:chOff x="1901108" y="3282776"/>
            <a:chExt cx="401466" cy="275327"/>
          </a:xfrm>
        </p:grpSpPr>
        <p:sp>
          <p:nvSpPr>
            <p:cNvPr id="174" name="Rectangle 110"/>
            <p:cNvSpPr>
              <a:spLocks noChangeArrowheads="1"/>
            </p:cNvSpPr>
            <p:nvPr/>
          </p:nvSpPr>
          <p:spPr bwMode="auto">
            <a:xfrm>
              <a:off x="1901108" y="3282776"/>
              <a:ext cx="401466"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5" name="Rectangle 111"/>
            <p:cNvSpPr>
              <a:spLocks noChangeArrowheads="1"/>
            </p:cNvSpPr>
            <p:nvPr/>
          </p:nvSpPr>
          <p:spPr bwMode="auto">
            <a:xfrm>
              <a:off x="1919927" y="3306437"/>
              <a:ext cx="269735"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76" name="Line 112"/>
            <p:cNvSpPr>
              <a:spLocks noChangeShapeType="1"/>
            </p:cNvSpPr>
            <p:nvPr/>
          </p:nvSpPr>
          <p:spPr bwMode="auto">
            <a:xfrm>
              <a:off x="2210571" y="331719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7" name="Line 113"/>
            <p:cNvSpPr>
              <a:spLocks noChangeShapeType="1"/>
            </p:cNvSpPr>
            <p:nvPr/>
          </p:nvSpPr>
          <p:spPr bwMode="auto">
            <a:xfrm>
              <a:off x="2210571" y="3334400"/>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8" name="Line 114"/>
            <p:cNvSpPr>
              <a:spLocks noChangeShapeType="1"/>
            </p:cNvSpPr>
            <p:nvPr/>
          </p:nvSpPr>
          <p:spPr bwMode="auto">
            <a:xfrm>
              <a:off x="2210571" y="3351608"/>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79" name="Line 115"/>
            <p:cNvSpPr>
              <a:spLocks noChangeShapeType="1"/>
            </p:cNvSpPr>
            <p:nvPr/>
          </p:nvSpPr>
          <p:spPr bwMode="auto">
            <a:xfrm>
              <a:off x="2210571" y="33688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0" name="Line 116"/>
            <p:cNvSpPr>
              <a:spLocks noChangeShapeType="1"/>
            </p:cNvSpPr>
            <p:nvPr/>
          </p:nvSpPr>
          <p:spPr bwMode="auto">
            <a:xfrm>
              <a:off x="2210571" y="3386024"/>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1" name="Line 117"/>
            <p:cNvSpPr>
              <a:spLocks noChangeShapeType="1"/>
            </p:cNvSpPr>
            <p:nvPr/>
          </p:nvSpPr>
          <p:spPr bwMode="auto">
            <a:xfrm flipV="1">
              <a:off x="2246118" y="347206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2" name="Line 118"/>
            <p:cNvSpPr>
              <a:spLocks noChangeShapeType="1"/>
            </p:cNvSpPr>
            <p:nvPr/>
          </p:nvSpPr>
          <p:spPr bwMode="auto">
            <a:xfrm>
              <a:off x="2212662" y="3525838"/>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6" name="Group 492"/>
          <p:cNvGrpSpPr/>
          <p:nvPr/>
        </p:nvGrpSpPr>
        <p:grpSpPr>
          <a:xfrm>
            <a:off x="1945906" y="3738702"/>
            <a:ext cx="401466" cy="275328"/>
            <a:chOff x="1901108" y="3874767"/>
            <a:chExt cx="401466" cy="275328"/>
          </a:xfrm>
        </p:grpSpPr>
        <p:sp>
          <p:nvSpPr>
            <p:cNvPr id="183" name="Rectangle 120"/>
            <p:cNvSpPr>
              <a:spLocks noChangeArrowheads="1"/>
            </p:cNvSpPr>
            <p:nvPr/>
          </p:nvSpPr>
          <p:spPr bwMode="auto">
            <a:xfrm>
              <a:off x="1901108" y="387476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4" name="Rectangle 121"/>
            <p:cNvSpPr>
              <a:spLocks noChangeArrowheads="1"/>
            </p:cNvSpPr>
            <p:nvPr/>
          </p:nvSpPr>
          <p:spPr bwMode="auto">
            <a:xfrm>
              <a:off x="1919927" y="389842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85" name="Line 122"/>
            <p:cNvSpPr>
              <a:spLocks noChangeShapeType="1"/>
            </p:cNvSpPr>
            <p:nvPr/>
          </p:nvSpPr>
          <p:spPr bwMode="auto">
            <a:xfrm>
              <a:off x="2210571" y="390918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6" name="Line 123"/>
            <p:cNvSpPr>
              <a:spLocks noChangeShapeType="1"/>
            </p:cNvSpPr>
            <p:nvPr/>
          </p:nvSpPr>
          <p:spPr bwMode="auto">
            <a:xfrm>
              <a:off x="2210571" y="39263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7" name="Line 124"/>
            <p:cNvSpPr>
              <a:spLocks noChangeShapeType="1"/>
            </p:cNvSpPr>
            <p:nvPr/>
          </p:nvSpPr>
          <p:spPr bwMode="auto">
            <a:xfrm>
              <a:off x="2210571" y="394359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8" name="Line 125"/>
            <p:cNvSpPr>
              <a:spLocks noChangeShapeType="1"/>
            </p:cNvSpPr>
            <p:nvPr/>
          </p:nvSpPr>
          <p:spPr bwMode="auto">
            <a:xfrm>
              <a:off x="2210571" y="396080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89" name="Line 126"/>
            <p:cNvSpPr>
              <a:spLocks noChangeShapeType="1"/>
            </p:cNvSpPr>
            <p:nvPr/>
          </p:nvSpPr>
          <p:spPr bwMode="auto">
            <a:xfrm>
              <a:off x="2210571" y="397801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0" name="Line 127"/>
            <p:cNvSpPr>
              <a:spLocks noChangeShapeType="1"/>
            </p:cNvSpPr>
            <p:nvPr/>
          </p:nvSpPr>
          <p:spPr bwMode="auto">
            <a:xfrm flipV="1">
              <a:off x="2246118" y="406405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1" name="Line 128"/>
            <p:cNvSpPr>
              <a:spLocks noChangeShapeType="1"/>
            </p:cNvSpPr>
            <p:nvPr/>
          </p:nvSpPr>
          <p:spPr bwMode="auto">
            <a:xfrm>
              <a:off x="2212662" y="411783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7" name="Group 493"/>
          <p:cNvGrpSpPr/>
          <p:nvPr/>
        </p:nvGrpSpPr>
        <p:grpSpPr>
          <a:xfrm>
            <a:off x="1945906" y="4235989"/>
            <a:ext cx="401467" cy="274010"/>
            <a:chOff x="1901108" y="4398288"/>
            <a:chExt cx="401467" cy="274010"/>
          </a:xfrm>
        </p:grpSpPr>
        <p:sp>
          <p:nvSpPr>
            <p:cNvPr id="192" name="Rectangle 130"/>
            <p:cNvSpPr>
              <a:spLocks noChangeArrowheads="1"/>
            </p:cNvSpPr>
            <p:nvPr/>
          </p:nvSpPr>
          <p:spPr bwMode="auto">
            <a:xfrm>
              <a:off x="1901108" y="4398288"/>
              <a:ext cx="401467" cy="274010"/>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3" name="Rectangle 131"/>
            <p:cNvSpPr>
              <a:spLocks noChangeArrowheads="1"/>
            </p:cNvSpPr>
            <p:nvPr/>
          </p:nvSpPr>
          <p:spPr bwMode="auto">
            <a:xfrm>
              <a:off x="1919927" y="4421836"/>
              <a:ext cx="269736" cy="231196"/>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94" name="Line 132"/>
            <p:cNvSpPr>
              <a:spLocks noChangeShapeType="1"/>
            </p:cNvSpPr>
            <p:nvPr/>
          </p:nvSpPr>
          <p:spPr bwMode="auto">
            <a:xfrm>
              <a:off x="2210572" y="443253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5" name="Line 133"/>
            <p:cNvSpPr>
              <a:spLocks noChangeShapeType="1"/>
            </p:cNvSpPr>
            <p:nvPr/>
          </p:nvSpPr>
          <p:spPr bwMode="auto">
            <a:xfrm>
              <a:off x="2210572" y="444966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6" name="Line 134"/>
            <p:cNvSpPr>
              <a:spLocks noChangeShapeType="1"/>
            </p:cNvSpPr>
            <p:nvPr/>
          </p:nvSpPr>
          <p:spPr bwMode="auto">
            <a:xfrm>
              <a:off x="2210572" y="446679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7" name="Line 135"/>
            <p:cNvSpPr>
              <a:spLocks noChangeShapeType="1"/>
            </p:cNvSpPr>
            <p:nvPr/>
          </p:nvSpPr>
          <p:spPr bwMode="auto">
            <a:xfrm>
              <a:off x="2210572" y="4483916"/>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8" name="Line 136"/>
            <p:cNvSpPr>
              <a:spLocks noChangeShapeType="1"/>
            </p:cNvSpPr>
            <p:nvPr/>
          </p:nvSpPr>
          <p:spPr bwMode="auto">
            <a:xfrm>
              <a:off x="2210572" y="4501042"/>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199" name="Line 137"/>
            <p:cNvSpPr>
              <a:spLocks noChangeShapeType="1"/>
            </p:cNvSpPr>
            <p:nvPr/>
          </p:nvSpPr>
          <p:spPr bwMode="auto">
            <a:xfrm flipV="1">
              <a:off x="2246119" y="4586670"/>
              <a:ext cx="0" cy="36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0" name="Line 138"/>
            <p:cNvSpPr>
              <a:spLocks noChangeShapeType="1"/>
            </p:cNvSpPr>
            <p:nvPr/>
          </p:nvSpPr>
          <p:spPr bwMode="auto">
            <a:xfrm>
              <a:off x="2212663" y="4640187"/>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18" name="Group 494"/>
          <p:cNvGrpSpPr/>
          <p:nvPr/>
        </p:nvGrpSpPr>
        <p:grpSpPr>
          <a:xfrm>
            <a:off x="1945906" y="4978657"/>
            <a:ext cx="401466" cy="275328"/>
            <a:chOff x="1901108" y="5141487"/>
            <a:chExt cx="401466" cy="275328"/>
          </a:xfrm>
        </p:grpSpPr>
        <p:sp>
          <p:nvSpPr>
            <p:cNvPr id="201" name="Rectangle 140"/>
            <p:cNvSpPr>
              <a:spLocks noChangeArrowheads="1"/>
            </p:cNvSpPr>
            <p:nvPr/>
          </p:nvSpPr>
          <p:spPr bwMode="auto">
            <a:xfrm>
              <a:off x="1901108" y="5141487"/>
              <a:ext cx="401466"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2" name="Rectangle 141"/>
            <p:cNvSpPr>
              <a:spLocks noChangeArrowheads="1"/>
            </p:cNvSpPr>
            <p:nvPr/>
          </p:nvSpPr>
          <p:spPr bwMode="auto">
            <a:xfrm>
              <a:off x="1919927" y="5165148"/>
              <a:ext cx="269735"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03" name="Line 142"/>
            <p:cNvSpPr>
              <a:spLocks noChangeShapeType="1"/>
            </p:cNvSpPr>
            <p:nvPr/>
          </p:nvSpPr>
          <p:spPr bwMode="auto">
            <a:xfrm>
              <a:off x="2210571" y="5175903"/>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4" name="Line 143"/>
            <p:cNvSpPr>
              <a:spLocks noChangeShapeType="1"/>
            </p:cNvSpPr>
            <p:nvPr/>
          </p:nvSpPr>
          <p:spPr bwMode="auto">
            <a:xfrm>
              <a:off x="2210571" y="5193111"/>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5" name="Line 144"/>
            <p:cNvSpPr>
              <a:spLocks noChangeShapeType="1"/>
            </p:cNvSpPr>
            <p:nvPr/>
          </p:nvSpPr>
          <p:spPr bwMode="auto">
            <a:xfrm>
              <a:off x="2210571" y="5210319"/>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6" name="Line 145"/>
            <p:cNvSpPr>
              <a:spLocks noChangeShapeType="1"/>
            </p:cNvSpPr>
            <p:nvPr/>
          </p:nvSpPr>
          <p:spPr bwMode="auto">
            <a:xfrm>
              <a:off x="2210571" y="5227527"/>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 name="Line 146"/>
            <p:cNvSpPr>
              <a:spLocks noChangeShapeType="1"/>
            </p:cNvSpPr>
            <p:nvPr/>
          </p:nvSpPr>
          <p:spPr bwMode="auto">
            <a:xfrm>
              <a:off x="2210571" y="5244735"/>
              <a:ext cx="6691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 name="Line 147"/>
            <p:cNvSpPr>
              <a:spLocks noChangeShapeType="1"/>
            </p:cNvSpPr>
            <p:nvPr/>
          </p:nvSpPr>
          <p:spPr bwMode="auto">
            <a:xfrm flipV="1">
              <a:off x="2246118"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9" name="Line 148"/>
            <p:cNvSpPr>
              <a:spLocks noChangeShapeType="1"/>
            </p:cNvSpPr>
            <p:nvPr/>
          </p:nvSpPr>
          <p:spPr bwMode="auto">
            <a:xfrm>
              <a:off x="2212662" y="5384550"/>
              <a:ext cx="6691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10" name="Oval 149"/>
          <p:cNvSpPr>
            <a:spLocks noChangeArrowheads="1"/>
          </p:cNvSpPr>
          <p:nvPr/>
        </p:nvSpPr>
        <p:spPr bwMode="auto">
          <a:xfrm>
            <a:off x="1508369" y="3183799"/>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1" name="Oval 150"/>
          <p:cNvSpPr>
            <a:spLocks noChangeArrowheads="1"/>
          </p:cNvSpPr>
          <p:nvPr/>
        </p:nvSpPr>
        <p:spPr bwMode="auto">
          <a:xfrm>
            <a:off x="1508369" y="3780070"/>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2" name="Oval 151"/>
          <p:cNvSpPr>
            <a:spLocks noChangeArrowheads="1"/>
          </p:cNvSpPr>
          <p:nvPr/>
        </p:nvSpPr>
        <p:spPr bwMode="auto">
          <a:xfrm>
            <a:off x="1506963"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13" name="Oval 152"/>
          <p:cNvSpPr>
            <a:spLocks noChangeArrowheads="1"/>
          </p:cNvSpPr>
          <p:nvPr/>
        </p:nvSpPr>
        <p:spPr bwMode="auto">
          <a:xfrm>
            <a:off x="1506963"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23" name="Oval 163"/>
          <p:cNvSpPr>
            <a:spLocks noChangeArrowheads="1"/>
          </p:cNvSpPr>
          <p:nvPr/>
        </p:nvSpPr>
        <p:spPr bwMode="auto">
          <a:xfrm>
            <a:off x="2636341" y="5011165"/>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3" name="Oval 174"/>
          <p:cNvSpPr>
            <a:spLocks noChangeArrowheads="1"/>
          </p:cNvSpPr>
          <p:nvPr/>
        </p:nvSpPr>
        <p:spPr bwMode="auto">
          <a:xfrm>
            <a:off x="2636341" y="4267838"/>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234" name="Oval 175"/>
          <p:cNvSpPr>
            <a:spLocks noChangeArrowheads="1"/>
          </p:cNvSpPr>
          <p:nvPr/>
        </p:nvSpPr>
        <p:spPr bwMode="auto">
          <a:xfrm>
            <a:off x="2636341" y="3481934"/>
            <a:ext cx="210312" cy="210312"/>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grpSp>
        <p:nvGrpSpPr>
          <p:cNvPr id="19" name="Group 497"/>
          <p:cNvGrpSpPr/>
          <p:nvPr/>
        </p:nvGrpSpPr>
        <p:grpSpPr>
          <a:xfrm>
            <a:off x="3073258" y="4978657"/>
            <a:ext cx="402765" cy="275328"/>
            <a:chOff x="3057558" y="5141487"/>
            <a:chExt cx="402765" cy="275328"/>
          </a:xfrm>
        </p:grpSpPr>
        <p:sp>
          <p:nvSpPr>
            <p:cNvPr id="214" name="Rectangle 154"/>
            <p:cNvSpPr>
              <a:spLocks noChangeArrowheads="1"/>
            </p:cNvSpPr>
            <p:nvPr/>
          </p:nvSpPr>
          <p:spPr bwMode="auto">
            <a:xfrm>
              <a:off x="3057558" y="5141487"/>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5" name="Rectangle 155"/>
            <p:cNvSpPr>
              <a:spLocks noChangeArrowheads="1"/>
            </p:cNvSpPr>
            <p:nvPr/>
          </p:nvSpPr>
          <p:spPr bwMode="auto">
            <a:xfrm>
              <a:off x="3076438" y="5165148"/>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16" name="Line 156"/>
            <p:cNvSpPr>
              <a:spLocks noChangeShapeType="1"/>
            </p:cNvSpPr>
            <p:nvPr/>
          </p:nvSpPr>
          <p:spPr bwMode="auto">
            <a:xfrm>
              <a:off x="3368023" y="517590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7" name="Line 157"/>
            <p:cNvSpPr>
              <a:spLocks noChangeShapeType="1"/>
            </p:cNvSpPr>
            <p:nvPr/>
          </p:nvSpPr>
          <p:spPr bwMode="auto">
            <a:xfrm>
              <a:off x="3368023" y="519311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8" name="Line 158"/>
            <p:cNvSpPr>
              <a:spLocks noChangeShapeType="1"/>
            </p:cNvSpPr>
            <p:nvPr/>
          </p:nvSpPr>
          <p:spPr bwMode="auto">
            <a:xfrm>
              <a:off x="3368023" y="521031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19" name="Line 159"/>
            <p:cNvSpPr>
              <a:spLocks noChangeShapeType="1"/>
            </p:cNvSpPr>
            <p:nvPr/>
          </p:nvSpPr>
          <p:spPr bwMode="auto">
            <a:xfrm>
              <a:off x="3368023" y="52275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0" name="Line 160"/>
            <p:cNvSpPr>
              <a:spLocks noChangeShapeType="1"/>
            </p:cNvSpPr>
            <p:nvPr/>
          </p:nvSpPr>
          <p:spPr bwMode="auto">
            <a:xfrm>
              <a:off x="3368023" y="52447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1" name="Line 161"/>
            <p:cNvSpPr>
              <a:spLocks noChangeShapeType="1"/>
            </p:cNvSpPr>
            <p:nvPr/>
          </p:nvSpPr>
          <p:spPr bwMode="auto">
            <a:xfrm flipV="1">
              <a:off x="3403684" y="5330775"/>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2" name="Line 162"/>
            <p:cNvSpPr>
              <a:spLocks noChangeShapeType="1"/>
            </p:cNvSpPr>
            <p:nvPr/>
          </p:nvSpPr>
          <p:spPr bwMode="auto">
            <a:xfrm>
              <a:off x="3370120" y="5384550"/>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0" name="Group 496"/>
          <p:cNvGrpSpPr/>
          <p:nvPr/>
        </p:nvGrpSpPr>
        <p:grpSpPr>
          <a:xfrm>
            <a:off x="3073258" y="4235331"/>
            <a:ext cx="402765" cy="275327"/>
            <a:chOff x="3057558" y="4395436"/>
            <a:chExt cx="402765" cy="275327"/>
          </a:xfrm>
        </p:grpSpPr>
        <p:sp>
          <p:nvSpPr>
            <p:cNvPr id="224" name="Rectangle 165"/>
            <p:cNvSpPr>
              <a:spLocks noChangeArrowheads="1"/>
            </p:cNvSpPr>
            <p:nvPr/>
          </p:nvSpPr>
          <p:spPr bwMode="auto">
            <a:xfrm>
              <a:off x="3057558" y="4395436"/>
              <a:ext cx="402765" cy="275327"/>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5" name="Rectangle 166"/>
            <p:cNvSpPr>
              <a:spLocks noChangeArrowheads="1"/>
            </p:cNvSpPr>
            <p:nvPr/>
          </p:nvSpPr>
          <p:spPr bwMode="auto">
            <a:xfrm>
              <a:off x="3076438" y="4419097"/>
              <a:ext cx="270608" cy="232307"/>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26" name="Line 167"/>
            <p:cNvSpPr>
              <a:spLocks noChangeShapeType="1"/>
            </p:cNvSpPr>
            <p:nvPr/>
          </p:nvSpPr>
          <p:spPr bwMode="auto">
            <a:xfrm>
              <a:off x="3368023" y="4429852"/>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7" name="Line 168"/>
            <p:cNvSpPr>
              <a:spLocks noChangeShapeType="1"/>
            </p:cNvSpPr>
            <p:nvPr/>
          </p:nvSpPr>
          <p:spPr bwMode="auto">
            <a:xfrm>
              <a:off x="3368023" y="4447060"/>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8" name="Line 169"/>
            <p:cNvSpPr>
              <a:spLocks noChangeShapeType="1"/>
            </p:cNvSpPr>
            <p:nvPr/>
          </p:nvSpPr>
          <p:spPr bwMode="auto">
            <a:xfrm>
              <a:off x="3368023" y="4464268"/>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29" name="Line 170"/>
            <p:cNvSpPr>
              <a:spLocks noChangeShapeType="1"/>
            </p:cNvSpPr>
            <p:nvPr/>
          </p:nvSpPr>
          <p:spPr bwMode="auto">
            <a:xfrm>
              <a:off x="3368023" y="4481476"/>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0" name="Line 171"/>
            <p:cNvSpPr>
              <a:spLocks noChangeShapeType="1"/>
            </p:cNvSpPr>
            <p:nvPr/>
          </p:nvSpPr>
          <p:spPr bwMode="auto">
            <a:xfrm>
              <a:off x="3368023" y="4498684"/>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1" name="Line 172"/>
            <p:cNvSpPr>
              <a:spLocks noChangeShapeType="1"/>
            </p:cNvSpPr>
            <p:nvPr/>
          </p:nvSpPr>
          <p:spPr bwMode="auto">
            <a:xfrm flipV="1">
              <a:off x="3403684" y="4584723"/>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2" name="Line 173"/>
            <p:cNvSpPr>
              <a:spLocks noChangeShapeType="1"/>
            </p:cNvSpPr>
            <p:nvPr/>
          </p:nvSpPr>
          <p:spPr bwMode="auto">
            <a:xfrm>
              <a:off x="3370120" y="4638498"/>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21" name="Group 495"/>
          <p:cNvGrpSpPr/>
          <p:nvPr/>
        </p:nvGrpSpPr>
        <p:grpSpPr>
          <a:xfrm>
            <a:off x="3073258" y="3455042"/>
            <a:ext cx="402765" cy="275328"/>
            <a:chOff x="3057558" y="3580911"/>
            <a:chExt cx="402765" cy="275328"/>
          </a:xfrm>
        </p:grpSpPr>
        <p:sp>
          <p:nvSpPr>
            <p:cNvPr id="235" name="Rectangle 177"/>
            <p:cNvSpPr>
              <a:spLocks noChangeArrowheads="1"/>
            </p:cNvSpPr>
            <p:nvPr/>
          </p:nvSpPr>
          <p:spPr bwMode="auto">
            <a:xfrm>
              <a:off x="3057558" y="3580911"/>
              <a:ext cx="402765" cy="275328"/>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6" name="Rectangle 178"/>
            <p:cNvSpPr>
              <a:spLocks noChangeArrowheads="1"/>
            </p:cNvSpPr>
            <p:nvPr/>
          </p:nvSpPr>
          <p:spPr bwMode="auto">
            <a:xfrm>
              <a:off x="3076438" y="3604572"/>
              <a:ext cx="270608" cy="23230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37" name="Line 179"/>
            <p:cNvSpPr>
              <a:spLocks noChangeShapeType="1"/>
            </p:cNvSpPr>
            <p:nvPr/>
          </p:nvSpPr>
          <p:spPr bwMode="auto">
            <a:xfrm>
              <a:off x="3368023" y="3615327"/>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8" name="Line 180"/>
            <p:cNvSpPr>
              <a:spLocks noChangeShapeType="1"/>
            </p:cNvSpPr>
            <p:nvPr/>
          </p:nvSpPr>
          <p:spPr bwMode="auto">
            <a:xfrm>
              <a:off x="3368023" y="3632535"/>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39" name="Line 181"/>
            <p:cNvSpPr>
              <a:spLocks noChangeShapeType="1"/>
            </p:cNvSpPr>
            <p:nvPr/>
          </p:nvSpPr>
          <p:spPr bwMode="auto">
            <a:xfrm>
              <a:off x="3368023" y="3649743"/>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0" name="Line 182"/>
            <p:cNvSpPr>
              <a:spLocks noChangeShapeType="1"/>
            </p:cNvSpPr>
            <p:nvPr/>
          </p:nvSpPr>
          <p:spPr bwMode="auto">
            <a:xfrm>
              <a:off x="3368023" y="3666951"/>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1" name="Line 183"/>
            <p:cNvSpPr>
              <a:spLocks noChangeShapeType="1"/>
            </p:cNvSpPr>
            <p:nvPr/>
          </p:nvSpPr>
          <p:spPr bwMode="auto">
            <a:xfrm>
              <a:off x="3368023" y="3684159"/>
              <a:ext cx="671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2" name="Line 184"/>
            <p:cNvSpPr>
              <a:spLocks noChangeShapeType="1"/>
            </p:cNvSpPr>
            <p:nvPr/>
          </p:nvSpPr>
          <p:spPr bwMode="auto">
            <a:xfrm flipV="1">
              <a:off x="3403684" y="3770199"/>
              <a:ext cx="0" cy="36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3" name="Line 185"/>
            <p:cNvSpPr>
              <a:spLocks noChangeShapeType="1"/>
            </p:cNvSpPr>
            <p:nvPr/>
          </p:nvSpPr>
          <p:spPr bwMode="auto">
            <a:xfrm>
              <a:off x="3370120" y="3823974"/>
              <a:ext cx="671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244" name="Line 186"/>
          <p:cNvSpPr>
            <a:spLocks noChangeShapeType="1"/>
          </p:cNvSpPr>
          <p:nvPr/>
        </p:nvSpPr>
        <p:spPr bwMode="auto">
          <a:xfrm>
            <a:off x="2871141" y="3593199"/>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5" name="Line 187"/>
          <p:cNvSpPr>
            <a:spLocks noChangeShapeType="1"/>
          </p:cNvSpPr>
          <p:nvPr/>
        </p:nvSpPr>
        <p:spPr bwMode="auto">
          <a:xfrm>
            <a:off x="1743169" y="389133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6" name="Line 188"/>
          <p:cNvSpPr>
            <a:spLocks noChangeShapeType="1"/>
          </p:cNvSpPr>
          <p:nvPr/>
        </p:nvSpPr>
        <p:spPr bwMode="auto">
          <a:xfrm>
            <a:off x="174316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7" name="Line 189"/>
          <p:cNvSpPr>
            <a:spLocks noChangeShapeType="1"/>
          </p:cNvSpPr>
          <p:nvPr/>
        </p:nvSpPr>
        <p:spPr bwMode="auto">
          <a:xfrm>
            <a:off x="1743169" y="512070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49" name="Line 191"/>
          <p:cNvSpPr>
            <a:spLocks noChangeShapeType="1"/>
          </p:cNvSpPr>
          <p:nvPr/>
        </p:nvSpPr>
        <p:spPr bwMode="auto">
          <a:xfrm>
            <a:off x="1175163" y="3667377"/>
            <a:ext cx="311484" cy="13832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0" name="Line 192"/>
          <p:cNvSpPr>
            <a:spLocks noChangeShapeType="1"/>
          </p:cNvSpPr>
          <p:nvPr/>
        </p:nvSpPr>
        <p:spPr bwMode="auto">
          <a:xfrm>
            <a:off x="1175163" y="329506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1" name="Line 193"/>
          <p:cNvSpPr>
            <a:spLocks noChangeShapeType="1"/>
          </p:cNvSpPr>
          <p:nvPr/>
        </p:nvSpPr>
        <p:spPr bwMode="auto">
          <a:xfrm flipV="1">
            <a:off x="1175162" y="3965514"/>
            <a:ext cx="311485" cy="68503"/>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2" name="Line 194"/>
          <p:cNvSpPr>
            <a:spLocks noChangeShapeType="1"/>
          </p:cNvSpPr>
          <p:nvPr/>
        </p:nvSpPr>
        <p:spPr bwMode="auto">
          <a:xfrm>
            <a:off x="1175163" y="4372994"/>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3" name="Line 195"/>
          <p:cNvSpPr>
            <a:spLocks noChangeShapeType="1"/>
          </p:cNvSpPr>
          <p:nvPr/>
        </p:nvSpPr>
        <p:spPr bwMode="auto">
          <a:xfrm>
            <a:off x="1175162" y="4755859"/>
            <a:ext cx="311483" cy="275328"/>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4" name="Line 196"/>
          <p:cNvSpPr>
            <a:spLocks noChangeShapeType="1"/>
          </p:cNvSpPr>
          <p:nvPr/>
        </p:nvSpPr>
        <p:spPr bwMode="auto">
          <a:xfrm>
            <a:off x="1175163" y="5120701"/>
            <a:ext cx="287554"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5" name="Line 197"/>
          <p:cNvSpPr>
            <a:spLocks noChangeShapeType="1"/>
          </p:cNvSpPr>
          <p:nvPr/>
        </p:nvSpPr>
        <p:spPr bwMode="auto">
          <a:xfrm flipV="1">
            <a:off x="1175162" y="5232234"/>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0" name="Line 202"/>
          <p:cNvSpPr>
            <a:spLocks noChangeShapeType="1"/>
          </p:cNvSpPr>
          <p:nvPr/>
        </p:nvSpPr>
        <p:spPr bwMode="auto">
          <a:xfrm>
            <a:off x="1175162" y="4039692"/>
            <a:ext cx="311483" cy="27532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6" name="Line 198"/>
          <p:cNvSpPr>
            <a:spLocks noChangeShapeType="1"/>
          </p:cNvSpPr>
          <p:nvPr/>
        </p:nvSpPr>
        <p:spPr bwMode="auto">
          <a:xfrm>
            <a:off x="2368177" y="3295066"/>
            <a:ext cx="276411" cy="206825"/>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7" name="Line 199"/>
          <p:cNvSpPr>
            <a:spLocks noChangeShapeType="1"/>
          </p:cNvSpPr>
          <p:nvPr/>
        </p:nvSpPr>
        <p:spPr bwMode="auto">
          <a:xfrm flipV="1">
            <a:off x="2368177" y="3667377"/>
            <a:ext cx="276411" cy="206826"/>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8" name="Line 200"/>
          <p:cNvSpPr>
            <a:spLocks noChangeShapeType="1"/>
          </p:cNvSpPr>
          <p:nvPr/>
        </p:nvSpPr>
        <p:spPr bwMode="auto">
          <a:xfrm>
            <a:off x="2368177" y="4372994"/>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59" name="Line 201"/>
          <p:cNvSpPr>
            <a:spLocks noChangeShapeType="1"/>
          </p:cNvSpPr>
          <p:nvPr/>
        </p:nvSpPr>
        <p:spPr bwMode="auto">
          <a:xfrm>
            <a:off x="2368177" y="5120701"/>
            <a:ext cx="255176"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1" name="Line 203"/>
          <p:cNvSpPr>
            <a:spLocks noChangeShapeType="1"/>
          </p:cNvSpPr>
          <p:nvPr/>
        </p:nvSpPr>
        <p:spPr bwMode="auto">
          <a:xfrm>
            <a:off x="2368176" y="4413432"/>
            <a:ext cx="276410" cy="619157"/>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62" name="Line 204"/>
          <p:cNvSpPr>
            <a:spLocks noChangeShapeType="1"/>
          </p:cNvSpPr>
          <p:nvPr/>
        </p:nvSpPr>
        <p:spPr bwMode="auto">
          <a:xfrm>
            <a:off x="1743169" y="329506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0" name="Line 300"/>
          <p:cNvSpPr>
            <a:spLocks noChangeShapeType="1"/>
          </p:cNvSpPr>
          <p:nvPr/>
        </p:nvSpPr>
        <p:spPr bwMode="auto">
          <a:xfrm>
            <a:off x="3530236" y="359462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1" name="Line 301"/>
          <p:cNvSpPr>
            <a:spLocks noChangeShapeType="1"/>
          </p:cNvSpPr>
          <p:nvPr/>
        </p:nvSpPr>
        <p:spPr bwMode="auto">
          <a:xfrm>
            <a:off x="3527422"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2" name="Line 302"/>
          <p:cNvSpPr>
            <a:spLocks noChangeShapeType="1"/>
          </p:cNvSpPr>
          <p:nvPr/>
        </p:nvSpPr>
        <p:spPr bwMode="auto">
          <a:xfrm>
            <a:off x="3530236" y="511784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3" name="Line 303"/>
          <p:cNvSpPr>
            <a:spLocks noChangeShapeType="1"/>
          </p:cNvSpPr>
          <p:nvPr/>
        </p:nvSpPr>
        <p:spPr bwMode="auto">
          <a:xfrm>
            <a:off x="406169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4" name="Line 304"/>
          <p:cNvSpPr>
            <a:spLocks noChangeShapeType="1"/>
          </p:cNvSpPr>
          <p:nvPr/>
        </p:nvSpPr>
        <p:spPr bwMode="auto">
          <a:xfrm>
            <a:off x="405887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5" name="Line 305"/>
          <p:cNvSpPr>
            <a:spLocks noChangeShapeType="1"/>
          </p:cNvSpPr>
          <p:nvPr/>
        </p:nvSpPr>
        <p:spPr bwMode="auto">
          <a:xfrm>
            <a:off x="406169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6" name="Line 306"/>
          <p:cNvSpPr>
            <a:spLocks noChangeShapeType="1"/>
          </p:cNvSpPr>
          <p:nvPr/>
        </p:nvSpPr>
        <p:spPr bwMode="auto">
          <a:xfrm>
            <a:off x="4786233" y="3791481"/>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7" name="Line 307"/>
          <p:cNvSpPr>
            <a:spLocks noChangeShapeType="1"/>
          </p:cNvSpPr>
          <p:nvPr/>
        </p:nvSpPr>
        <p:spPr bwMode="auto">
          <a:xfrm>
            <a:off x="4783419"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58" name="Line 308"/>
          <p:cNvSpPr>
            <a:spLocks noChangeShapeType="1"/>
          </p:cNvSpPr>
          <p:nvPr/>
        </p:nvSpPr>
        <p:spPr bwMode="auto">
          <a:xfrm>
            <a:off x="4786233" y="5011127"/>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0" name="Line 303"/>
          <p:cNvSpPr>
            <a:spLocks noChangeShapeType="1"/>
          </p:cNvSpPr>
          <p:nvPr/>
        </p:nvSpPr>
        <p:spPr bwMode="auto">
          <a:xfrm>
            <a:off x="528892" y="378530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1" name="Line 304"/>
          <p:cNvSpPr>
            <a:spLocks noChangeShapeType="1"/>
          </p:cNvSpPr>
          <p:nvPr/>
        </p:nvSpPr>
        <p:spPr bwMode="auto">
          <a:xfrm>
            <a:off x="526078" y="437299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2" name="Line 305"/>
          <p:cNvSpPr>
            <a:spLocks noChangeShapeType="1"/>
          </p:cNvSpPr>
          <p:nvPr/>
        </p:nvSpPr>
        <p:spPr bwMode="auto">
          <a:xfrm>
            <a:off x="528892" y="4937713"/>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nvGrpSpPr>
          <p:cNvPr id="22" name="Group 459"/>
          <p:cNvGrpSpPr/>
          <p:nvPr/>
        </p:nvGrpSpPr>
        <p:grpSpPr>
          <a:xfrm>
            <a:off x="1639910" y="5815612"/>
            <a:ext cx="959032" cy="510232"/>
            <a:chOff x="793569" y="6126490"/>
            <a:chExt cx="959032" cy="510232"/>
          </a:xfrm>
        </p:grpSpPr>
        <p:sp>
          <p:nvSpPr>
            <p:cNvPr id="461" name="Rounded Rectangle 460"/>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2"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Spatial</a:t>
              </a:r>
            </a:p>
            <a:p>
              <a:pPr algn="ctr" eaLnBrk="1" fontAlgn="base" hangingPunct="1">
                <a:spcBef>
                  <a:spcPct val="0"/>
                </a:spcBef>
                <a:spcAft>
                  <a:spcPct val="0"/>
                </a:spcAft>
              </a:pPr>
              <a:r>
                <a:rPr lang="en-US" sz="1200" b="1" dirty="0">
                  <a:solidFill>
                    <a:srgbClr val="FFFFFF"/>
                  </a:solidFill>
                </a:rPr>
                <a:t>Analysis</a:t>
              </a:r>
            </a:p>
          </p:txBody>
        </p:sp>
      </p:grpSp>
      <p:grpSp>
        <p:nvGrpSpPr>
          <p:cNvPr id="23" name="Group 462"/>
          <p:cNvGrpSpPr/>
          <p:nvPr/>
        </p:nvGrpSpPr>
        <p:grpSpPr>
          <a:xfrm>
            <a:off x="2690441" y="5815612"/>
            <a:ext cx="1168399" cy="510232"/>
            <a:chOff x="688885" y="6126490"/>
            <a:chExt cx="1168399" cy="510232"/>
          </a:xfrm>
        </p:grpSpPr>
        <p:sp>
          <p:nvSpPr>
            <p:cNvPr id="464" name="Rounded Rectangle 463"/>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5"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Assessment</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4" name="Group 465"/>
          <p:cNvGrpSpPr/>
          <p:nvPr/>
        </p:nvGrpSpPr>
        <p:grpSpPr>
          <a:xfrm>
            <a:off x="3923127" y="5815612"/>
            <a:ext cx="1168399" cy="510232"/>
            <a:chOff x="688885" y="6126490"/>
            <a:chExt cx="1168399" cy="510232"/>
          </a:xfrm>
        </p:grpSpPr>
        <p:sp>
          <p:nvSpPr>
            <p:cNvPr id="467" name="Rounded Rectangle 466"/>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68"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FF"/>
                  </a:solidFill>
                </a:rPr>
                <a:t>Suitability</a:t>
              </a:r>
              <a:endParaRPr lang="en-US" sz="1200" b="1" dirty="0">
                <a:solidFill>
                  <a:srgbClr val="FFFFFF"/>
                </a:solidFill>
              </a:endParaRPr>
            </a:p>
            <a:p>
              <a:pPr algn="ctr" eaLnBrk="1" fontAlgn="base" hangingPunct="1">
                <a:spcBef>
                  <a:spcPct val="0"/>
                </a:spcBef>
                <a:spcAft>
                  <a:spcPct val="0"/>
                </a:spcAft>
              </a:pPr>
              <a:r>
                <a:rPr lang="en-US" sz="1200" b="1" dirty="0">
                  <a:solidFill>
                    <a:srgbClr val="FFFFFF"/>
                  </a:solidFill>
                </a:rPr>
                <a:t>Maps</a:t>
              </a:r>
            </a:p>
          </p:txBody>
        </p:sp>
      </p:grpSp>
      <p:grpSp>
        <p:nvGrpSpPr>
          <p:cNvPr id="25" name="Group 468"/>
          <p:cNvGrpSpPr/>
          <p:nvPr/>
        </p:nvGrpSpPr>
        <p:grpSpPr>
          <a:xfrm>
            <a:off x="5616469" y="5815612"/>
            <a:ext cx="1168399" cy="510232"/>
            <a:chOff x="688885" y="6126490"/>
            <a:chExt cx="1168399" cy="510232"/>
          </a:xfrm>
        </p:grpSpPr>
        <p:sp>
          <p:nvSpPr>
            <p:cNvPr id="470" name="Rounded Rectangle 469"/>
            <p:cNvSpPr/>
            <p:nvPr/>
          </p:nvSpPr>
          <p:spPr>
            <a:xfrm>
              <a:off x="688885" y="6128722"/>
              <a:ext cx="1168399"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1" name="Text Box 325"/>
            <p:cNvSpPr txBox="1">
              <a:spLocks noChangeArrowheads="1"/>
            </p:cNvSpPr>
            <p:nvPr/>
          </p:nvSpPr>
          <p:spPr bwMode="auto">
            <a:xfrm>
              <a:off x="711201" y="6126490"/>
              <a:ext cx="1123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base">
                <a:spcBef>
                  <a:spcPct val="0"/>
                </a:spcBef>
                <a:spcAft>
                  <a:spcPct val="0"/>
                </a:spcAft>
              </a:pPr>
              <a:r>
                <a:rPr lang="en-US" sz="1200" b="1" dirty="0">
                  <a:solidFill>
                    <a:srgbClr val="FFFFFF"/>
                  </a:solidFill>
                </a:rPr>
                <a:t>Alternative</a:t>
              </a:r>
            </a:p>
            <a:p>
              <a:pPr lvl="0" algn="ctr" fontAlgn="base">
                <a:spcBef>
                  <a:spcPct val="0"/>
                </a:spcBef>
                <a:spcAft>
                  <a:spcPct val="0"/>
                </a:spcAft>
              </a:pPr>
              <a:r>
                <a:rPr lang="en-US" sz="1200" b="1" dirty="0">
                  <a:solidFill>
                    <a:srgbClr val="FFFFFF"/>
                  </a:solidFill>
                </a:rPr>
                <a:t>Plans</a:t>
              </a:r>
            </a:p>
          </p:txBody>
        </p:sp>
      </p:grpSp>
      <p:grpSp>
        <p:nvGrpSpPr>
          <p:cNvPr id="26" name="Group 474"/>
          <p:cNvGrpSpPr/>
          <p:nvPr/>
        </p:nvGrpSpPr>
        <p:grpSpPr>
          <a:xfrm>
            <a:off x="442088" y="5815612"/>
            <a:ext cx="959032" cy="510232"/>
            <a:chOff x="793569" y="6126490"/>
            <a:chExt cx="959032" cy="510232"/>
          </a:xfrm>
        </p:grpSpPr>
        <p:sp>
          <p:nvSpPr>
            <p:cNvPr id="476" name="Rounded Rectangle 475"/>
            <p:cNvSpPr/>
            <p:nvPr/>
          </p:nvSpPr>
          <p:spPr>
            <a:xfrm>
              <a:off x="793569" y="6128722"/>
              <a:ext cx="959032" cy="508000"/>
            </a:xfrm>
            <a:prstGeom prst="roundRect">
              <a:avLst>
                <a:gd name="adj" fmla="val 12355"/>
              </a:avLst>
            </a:prstGeom>
            <a:gradFill flip="none" rotWithShape="1">
              <a:gsLst>
                <a:gs pos="95000">
                  <a:srgbClr val="003367">
                    <a:alpha val="25000"/>
                  </a:srgbClr>
                </a:gs>
                <a:gs pos="0">
                  <a:srgbClr val="5AC3FA">
                    <a:alpha val="20000"/>
                  </a:srgbClr>
                </a:gs>
                <a:gs pos="20000">
                  <a:srgbClr val="051932">
                    <a:alpha val="20000"/>
                  </a:srgbClr>
                </a:gs>
                <a:gs pos="73000">
                  <a:srgbClr val="051932">
                    <a:alpha val="30000"/>
                  </a:srgbClr>
                </a:gs>
              </a:gsLst>
              <a:lin ang="16200000" scaled="0"/>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defRPr/>
              </a:pPr>
              <a:endParaRPr lang="en-US">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sp>
          <p:nvSpPr>
            <p:cNvPr id="477" name="Text Box 325"/>
            <p:cNvSpPr txBox="1">
              <a:spLocks noChangeArrowheads="1"/>
            </p:cNvSpPr>
            <p:nvPr/>
          </p:nvSpPr>
          <p:spPr bwMode="auto">
            <a:xfrm>
              <a:off x="802482" y="6126490"/>
              <a:ext cx="9412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FFFFFF"/>
                  </a:solidFill>
                </a:rPr>
                <a:t>Project Data</a:t>
              </a:r>
            </a:p>
          </p:txBody>
        </p:sp>
      </p:grpSp>
      <p:grpSp>
        <p:nvGrpSpPr>
          <p:cNvPr id="27" name="Group 381"/>
          <p:cNvGrpSpPr/>
          <p:nvPr/>
        </p:nvGrpSpPr>
        <p:grpSpPr>
          <a:xfrm>
            <a:off x="8686800" y="3458594"/>
            <a:ext cx="276999" cy="1828800"/>
            <a:chOff x="8686800" y="3458594"/>
            <a:chExt cx="276999" cy="1828800"/>
          </a:xfrm>
        </p:grpSpPr>
        <p:sp>
          <p:nvSpPr>
            <p:cNvPr id="394" name="AutoShape 205"/>
            <p:cNvSpPr>
              <a:spLocks noChangeArrowheads="1"/>
            </p:cNvSpPr>
            <p:nvPr/>
          </p:nvSpPr>
          <p:spPr bwMode="auto">
            <a:xfrm>
              <a:off x="8696021" y="3458594"/>
              <a:ext cx="253353" cy="1828800"/>
            </a:xfrm>
            <a:prstGeom prst="roundRect">
              <a:avLst>
                <a:gd name="adj" fmla="val 50000"/>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95" name="Text Box 327"/>
            <p:cNvSpPr txBox="1">
              <a:spLocks noChangeArrowheads="1"/>
            </p:cNvSpPr>
            <p:nvPr/>
          </p:nvSpPr>
          <p:spPr bwMode="auto">
            <a:xfrm rot="16200000">
              <a:off x="8049194" y="4234495"/>
              <a:ext cx="1552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000000"/>
                  </a:solidFill>
                </a:rPr>
                <a:t>Implementation</a:t>
              </a:r>
              <a:endParaRPr lang="en-US" sz="1200" b="1" dirty="0">
                <a:solidFill>
                  <a:srgbClr val="000000"/>
                </a:solidFill>
              </a:endParaRPr>
            </a:p>
          </p:txBody>
        </p:sp>
      </p:grpSp>
      <p:sp>
        <p:nvSpPr>
          <p:cNvPr id="518" name="Freeform 517"/>
          <p:cNvSpPr/>
          <p:nvPr/>
        </p:nvSpPr>
        <p:spPr bwMode="auto">
          <a:xfrm>
            <a:off x="5377509" y="2769453"/>
            <a:ext cx="3445255" cy="695835"/>
          </a:xfrm>
          <a:custGeom>
            <a:avLst/>
            <a:gdLst>
              <a:gd name="connsiteX0" fmla="*/ 0 w 5294923"/>
              <a:gd name="connsiteY0" fmla="*/ 0 h 312615"/>
              <a:gd name="connsiteX1" fmla="*/ 5294923 w 5294923"/>
              <a:gd name="connsiteY1" fmla="*/ 0 h 312615"/>
              <a:gd name="connsiteX2" fmla="*/ 5294923 w 5294923"/>
              <a:gd name="connsiteY2" fmla="*/ 312615 h 312615"/>
              <a:gd name="connsiteX3" fmla="*/ 0 w 5294923"/>
              <a:gd name="connsiteY3" fmla="*/ 312615 h 312615"/>
              <a:gd name="connsiteX4" fmla="*/ 0 w 5294923"/>
              <a:gd name="connsiteY4" fmla="*/ 0 h 312615"/>
              <a:gd name="connsiteX0" fmla="*/ 0 w 5294923"/>
              <a:gd name="connsiteY0" fmla="*/ 0 h 312615"/>
              <a:gd name="connsiteX1" fmla="*/ 5294923 w 5294923"/>
              <a:gd name="connsiteY1" fmla="*/ 0 h 312615"/>
              <a:gd name="connsiteX2" fmla="*/ 5294923 w 5294923"/>
              <a:gd name="connsiteY2" fmla="*/ 312615 h 312615"/>
              <a:gd name="connsiteX3" fmla="*/ 3731846 w 5294923"/>
              <a:gd name="connsiteY3" fmla="*/ 312615 h 312615"/>
              <a:gd name="connsiteX4" fmla="*/ 0 w 5294923"/>
              <a:gd name="connsiteY4" fmla="*/ 312615 h 312615"/>
              <a:gd name="connsiteX5" fmla="*/ 0 w 5294923"/>
              <a:gd name="connsiteY5"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5294923 w 5294923"/>
              <a:gd name="connsiteY3" fmla="*/ 312615 h 312615"/>
              <a:gd name="connsiteX4" fmla="*/ 3731846 w 5294923"/>
              <a:gd name="connsiteY4" fmla="*/ 312615 h 312615"/>
              <a:gd name="connsiteX5" fmla="*/ 0 w 5294923"/>
              <a:gd name="connsiteY5" fmla="*/ 312615 h 312615"/>
              <a:gd name="connsiteX6" fmla="*/ 0 w 5294923"/>
              <a:gd name="connsiteY6" fmla="*/ 0 h 312615"/>
              <a:gd name="connsiteX0" fmla="*/ 0 w 5294923"/>
              <a:gd name="connsiteY0" fmla="*/ 0 h 312615"/>
              <a:gd name="connsiteX1" fmla="*/ 5294923 w 5294923"/>
              <a:gd name="connsiteY1" fmla="*/ 0 h 312615"/>
              <a:gd name="connsiteX2" fmla="*/ 5294923 w 5294923"/>
              <a:gd name="connsiteY2" fmla="*/ 208410 h 312615"/>
              <a:gd name="connsiteX3" fmla="*/ 3731846 w 5294923"/>
              <a:gd name="connsiteY3" fmla="*/ 312615 h 312615"/>
              <a:gd name="connsiteX4" fmla="*/ 0 w 5294923"/>
              <a:gd name="connsiteY4" fmla="*/ 312615 h 312615"/>
              <a:gd name="connsiteX5" fmla="*/ 0 w 5294923"/>
              <a:gd name="connsiteY5" fmla="*/ 0 h 312615"/>
              <a:gd name="connsiteX0" fmla="*/ 3731846 w 5294923"/>
              <a:gd name="connsiteY0" fmla="*/ 312615 h 404055"/>
              <a:gd name="connsiteX1" fmla="*/ 0 w 5294923"/>
              <a:gd name="connsiteY1" fmla="*/ 312615 h 404055"/>
              <a:gd name="connsiteX2" fmla="*/ 0 w 5294923"/>
              <a:gd name="connsiteY2" fmla="*/ 0 h 404055"/>
              <a:gd name="connsiteX3" fmla="*/ 5294923 w 5294923"/>
              <a:gd name="connsiteY3" fmla="*/ 0 h 404055"/>
              <a:gd name="connsiteX4" fmla="*/ 5294923 w 5294923"/>
              <a:gd name="connsiteY4" fmla="*/ 208410 h 404055"/>
              <a:gd name="connsiteX5" fmla="*/ 3823286 w 5294923"/>
              <a:gd name="connsiteY5"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404055"/>
              <a:gd name="connsiteX1" fmla="*/ 0 w 5294923"/>
              <a:gd name="connsiteY1" fmla="*/ 0 h 404055"/>
              <a:gd name="connsiteX2" fmla="*/ 5294923 w 5294923"/>
              <a:gd name="connsiteY2" fmla="*/ 0 h 404055"/>
              <a:gd name="connsiteX3" fmla="*/ 5294923 w 5294923"/>
              <a:gd name="connsiteY3" fmla="*/ 208410 h 404055"/>
              <a:gd name="connsiteX4" fmla="*/ 3823286 w 5294923"/>
              <a:gd name="connsiteY4" fmla="*/ 404055 h 404055"/>
              <a:gd name="connsiteX0" fmla="*/ 0 w 5294923"/>
              <a:gd name="connsiteY0" fmla="*/ 312615 h 312615"/>
              <a:gd name="connsiteX1" fmla="*/ 0 w 5294923"/>
              <a:gd name="connsiteY1" fmla="*/ 0 h 312615"/>
              <a:gd name="connsiteX2" fmla="*/ 5294923 w 5294923"/>
              <a:gd name="connsiteY2" fmla="*/ 0 h 312615"/>
              <a:gd name="connsiteX3" fmla="*/ 5294923 w 5294923"/>
              <a:gd name="connsiteY3" fmla="*/ 208410 h 312615"/>
              <a:gd name="connsiteX0" fmla="*/ 0 w 5294923"/>
              <a:gd name="connsiteY0" fmla="*/ 312615 h 569655"/>
              <a:gd name="connsiteX1" fmla="*/ 0 w 5294923"/>
              <a:gd name="connsiteY1" fmla="*/ 0 h 569655"/>
              <a:gd name="connsiteX2" fmla="*/ 5294923 w 5294923"/>
              <a:gd name="connsiteY2" fmla="*/ 0 h 569655"/>
              <a:gd name="connsiteX3" fmla="*/ 5294923 w 5294923"/>
              <a:gd name="connsiteY3" fmla="*/ 569655 h 569655"/>
              <a:gd name="connsiteX0" fmla="*/ 0 w 5294923"/>
              <a:gd name="connsiteY0" fmla="*/ 312615 h 895654"/>
              <a:gd name="connsiteX1" fmla="*/ 0 w 5294923"/>
              <a:gd name="connsiteY1" fmla="*/ 0 h 895654"/>
              <a:gd name="connsiteX2" fmla="*/ 5294923 w 5294923"/>
              <a:gd name="connsiteY2" fmla="*/ 0 h 895654"/>
              <a:gd name="connsiteX3" fmla="*/ 5294923 w 5294923"/>
              <a:gd name="connsiteY3" fmla="*/ 895654 h 895654"/>
              <a:gd name="connsiteX0" fmla="*/ 0 w 5294923"/>
              <a:gd name="connsiteY0" fmla="*/ 709743 h 895654"/>
              <a:gd name="connsiteX1" fmla="*/ 0 w 5294923"/>
              <a:gd name="connsiteY1" fmla="*/ 0 h 895654"/>
              <a:gd name="connsiteX2" fmla="*/ 5294923 w 5294923"/>
              <a:gd name="connsiteY2" fmla="*/ 0 h 895654"/>
              <a:gd name="connsiteX3" fmla="*/ 5294923 w 5294923"/>
              <a:gd name="connsiteY3" fmla="*/ 895654 h 895654"/>
            </a:gdLst>
            <a:ahLst/>
            <a:cxnLst>
              <a:cxn ang="0">
                <a:pos x="connsiteX0" y="connsiteY0"/>
              </a:cxn>
              <a:cxn ang="0">
                <a:pos x="connsiteX1" y="connsiteY1"/>
              </a:cxn>
              <a:cxn ang="0">
                <a:pos x="connsiteX2" y="connsiteY2"/>
              </a:cxn>
              <a:cxn ang="0">
                <a:pos x="connsiteX3" y="connsiteY3"/>
              </a:cxn>
            </a:cxnLst>
            <a:rect l="l" t="t" r="r" b="b"/>
            <a:pathLst>
              <a:path w="5294923" h="895654">
                <a:moveTo>
                  <a:pt x="0" y="709743"/>
                </a:moveTo>
                <a:lnTo>
                  <a:pt x="0" y="0"/>
                </a:lnTo>
                <a:lnTo>
                  <a:pt x="5294923" y="0"/>
                </a:lnTo>
                <a:lnTo>
                  <a:pt x="5294923" y="895654"/>
                </a:lnTo>
              </a:path>
            </a:pathLst>
          </a:custGeom>
          <a:ln w="25400" cap="flat" cmpd="sng" algn="ctr">
            <a:solidFill>
              <a:schemeClr val="tx2">
                <a:lumMod val="75000"/>
              </a:schemeClr>
            </a:solidFill>
            <a:prstDash val="sysDot"/>
            <a:bevel/>
            <a:headEnd type="triangle" w="lg" len="med"/>
            <a:tailEnd type="none" w="med" len="med"/>
          </a:ln>
        </p:spPr>
        <p:style>
          <a:lnRef idx="3">
            <a:schemeClr val="accent3"/>
          </a:lnRef>
          <a:fillRef idx="0">
            <a:schemeClr val="accent3"/>
          </a:fillRef>
          <a:effectRef idx="2">
            <a:schemeClr val="accent3"/>
          </a:effectRef>
          <a:fontRef idx="minor">
            <a:schemeClr val="tx1"/>
          </a:fontRef>
        </p:style>
        <p:txBody>
          <a:bodyPr/>
          <a:lstStyle/>
          <a:p>
            <a:pPr fontAlgn="base">
              <a:spcBef>
                <a:spcPct val="0"/>
              </a:spcBef>
              <a:spcAft>
                <a:spcPct val="0"/>
              </a:spcAft>
            </a:pPr>
            <a:endParaRPr lang="en-US" dirty="0">
              <a:cs typeface="Arial" charset="0"/>
            </a:endParaRPr>
          </a:p>
        </p:txBody>
      </p:sp>
      <p:sp>
        <p:nvSpPr>
          <p:cNvPr id="75" name="Text Box 346"/>
          <p:cNvSpPr txBox="1">
            <a:spLocks noChangeArrowheads="1"/>
          </p:cNvSpPr>
          <p:nvPr/>
        </p:nvSpPr>
        <p:spPr bwMode="auto">
          <a:xfrm>
            <a:off x="5717792" y="2475274"/>
            <a:ext cx="27567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smtClean="0">
                <a:solidFill>
                  <a:srgbClr val="FFFF96"/>
                </a:solidFill>
              </a:rPr>
              <a:t>Adaptive Management</a:t>
            </a:r>
            <a:endParaRPr lang="en-US" sz="1200" b="1" dirty="0">
              <a:solidFill>
                <a:srgbClr val="FFFF96"/>
              </a:solidFill>
            </a:endParaRPr>
          </a:p>
        </p:txBody>
      </p:sp>
      <p:sp>
        <p:nvSpPr>
          <p:cNvPr id="478" name="Text Placeholder 477"/>
          <p:cNvSpPr>
            <a:spLocks noGrp="1"/>
          </p:cNvSpPr>
          <p:nvPr>
            <p:ph type="body" idx="1"/>
          </p:nvPr>
        </p:nvSpPr>
        <p:spPr/>
        <p:txBody>
          <a:bodyPr/>
          <a:lstStyle/>
          <a:p>
            <a:r>
              <a:rPr lang="en-US"/>
              <a:t>Designing in Geographic Space</a:t>
            </a:r>
          </a:p>
        </p:txBody>
      </p:sp>
      <p:grpSp>
        <p:nvGrpSpPr>
          <p:cNvPr id="28" name="Group 380"/>
          <p:cNvGrpSpPr/>
          <p:nvPr/>
        </p:nvGrpSpPr>
        <p:grpSpPr>
          <a:xfrm>
            <a:off x="5045468" y="3367154"/>
            <a:ext cx="652220" cy="2011680"/>
            <a:chOff x="5045468" y="3367154"/>
            <a:chExt cx="652220" cy="2011680"/>
          </a:xfrm>
        </p:grpSpPr>
        <p:sp>
          <p:nvSpPr>
            <p:cNvPr id="267" name="AutoShape 209"/>
            <p:cNvSpPr>
              <a:spLocks noChangeArrowheads="1"/>
            </p:cNvSpPr>
            <p:nvPr/>
          </p:nvSpPr>
          <p:spPr bwMode="auto">
            <a:xfrm>
              <a:off x="5045468" y="3367154"/>
              <a:ext cx="652220" cy="2011680"/>
            </a:xfrm>
            <a:prstGeom prst="roundRect">
              <a:avLst>
                <a:gd name="adj" fmla="val 8181"/>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7" name="Text Box 328"/>
            <p:cNvSpPr txBox="1">
              <a:spLocks noChangeArrowheads="1"/>
            </p:cNvSpPr>
            <p:nvPr/>
          </p:nvSpPr>
          <p:spPr bwMode="auto">
            <a:xfrm rot="16200000">
              <a:off x="4415434"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Planning &amp; Design</a:t>
              </a:r>
            </a:p>
          </p:txBody>
        </p:sp>
      </p:grpSp>
      <p:grpSp>
        <p:nvGrpSpPr>
          <p:cNvPr id="29" name="Group 501"/>
          <p:cNvGrpSpPr/>
          <p:nvPr/>
        </p:nvGrpSpPr>
        <p:grpSpPr>
          <a:xfrm>
            <a:off x="6016209" y="3416254"/>
            <a:ext cx="394970" cy="267423"/>
            <a:chOff x="6016209" y="3508160"/>
            <a:chExt cx="394970" cy="267423"/>
          </a:xfrm>
        </p:grpSpPr>
        <p:sp>
          <p:nvSpPr>
            <p:cNvPr id="270" name="Rectangle 213"/>
            <p:cNvSpPr>
              <a:spLocks noChangeArrowheads="1"/>
            </p:cNvSpPr>
            <p:nvPr/>
          </p:nvSpPr>
          <p:spPr bwMode="auto">
            <a:xfrm>
              <a:off x="6016209" y="3508160"/>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1" name="Rectangle 214"/>
            <p:cNvSpPr>
              <a:spLocks noChangeArrowheads="1"/>
            </p:cNvSpPr>
            <p:nvPr/>
          </p:nvSpPr>
          <p:spPr bwMode="auto">
            <a:xfrm>
              <a:off x="6034723" y="3531142"/>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72" name="Line 215"/>
            <p:cNvSpPr>
              <a:spLocks noChangeShapeType="1"/>
            </p:cNvSpPr>
            <p:nvPr/>
          </p:nvSpPr>
          <p:spPr bwMode="auto">
            <a:xfrm>
              <a:off x="6320665" y="35415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3" name="Line 216"/>
            <p:cNvSpPr>
              <a:spLocks noChangeShapeType="1"/>
            </p:cNvSpPr>
            <p:nvPr/>
          </p:nvSpPr>
          <p:spPr bwMode="auto">
            <a:xfrm>
              <a:off x="6320665" y="355830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4" name="Line 217"/>
            <p:cNvSpPr>
              <a:spLocks noChangeShapeType="1"/>
            </p:cNvSpPr>
            <p:nvPr/>
          </p:nvSpPr>
          <p:spPr bwMode="auto">
            <a:xfrm>
              <a:off x="6320665" y="35750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5" name="Line 218"/>
            <p:cNvSpPr>
              <a:spLocks noChangeShapeType="1"/>
            </p:cNvSpPr>
            <p:nvPr/>
          </p:nvSpPr>
          <p:spPr bwMode="auto">
            <a:xfrm>
              <a:off x="6320665" y="359173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6" name="Line 219"/>
            <p:cNvSpPr>
              <a:spLocks noChangeShapeType="1"/>
            </p:cNvSpPr>
            <p:nvPr/>
          </p:nvSpPr>
          <p:spPr bwMode="auto">
            <a:xfrm>
              <a:off x="6320665" y="360844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7" name="Line 220"/>
            <p:cNvSpPr>
              <a:spLocks noChangeShapeType="1"/>
            </p:cNvSpPr>
            <p:nvPr/>
          </p:nvSpPr>
          <p:spPr bwMode="auto">
            <a:xfrm flipV="1">
              <a:off x="6355636" y="3692013"/>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78" name="Line 221"/>
            <p:cNvSpPr>
              <a:spLocks noChangeShapeType="1"/>
            </p:cNvSpPr>
            <p:nvPr/>
          </p:nvSpPr>
          <p:spPr bwMode="auto">
            <a:xfrm>
              <a:off x="6322722" y="3744244"/>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0" name="Group 502"/>
          <p:cNvGrpSpPr/>
          <p:nvPr/>
        </p:nvGrpSpPr>
        <p:grpSpPr>
          <a:xfrm>
            <a:off x="6016209" y="3964061"/>
            <a:ext cx="394970" cy="267423"/>
            <a:chOff x="6016209" y="4084461"/>
            <a:chExt cx="394970" cy="267423"/>
          </a:xfrm>
        </p:grpSpPr>
        <p:sp>
          <p:nvSpPr>
            <p:cNvPr id="279" name="Rectangle 223"/>
            <p:cNvSpPr>
              <a:spLocks noChangeArrowheads="1"/>
            </p:cNvSpPr>
            <p:nvPr/>
          </p:nvSpPr>
          <p:spPr bwMode="auto">
            <a:xfrm>
              <a:off x="6016209" y="4084461"/>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0" name="Rectangle 224"/>
            <p:cNvSpPr>
              <a:spLocks noChangeArrowheads="1"/>
            </p:cNvSpPr>
            <p:nvPr/>
          </p:nvSpPr>
          <p:spPr bwMode="auto">
            <a:xfrm>
              <a:off x="6034723" y="4107443"/>
              <a:ext cx="265370" cy="225638"/>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1" name="Line 225"/>
            <p:cNvSpPr>
              <a:spLocks noChangeShapeType="1"/>
            </p:cNvSpPr>
            <p:nvPr/>
          </p:nvSpPr>
          <p:spPr bwMode="auto">
            <a:xfrm>
              <a:off x="6320665" y="411788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2" name="Line 226"/>
            <p:cNvSpPr>
              <a:spLocks noChangeShapeType="1"/>
            </p:cNvSpPr>
            <p:nvPr/>
          </p:nvSpPr>
          <p:spPr bwMode="auto">
            <a:xfrm>
              <a:off x="6320665" y="413460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3" name="Line 227"/>
            <p:cNvSpPr>
              <a:spLocks noChangeShapeType="1"/>
            </p:cNvSpPr>
            <p:nvPr/>
          </p:nvSpPr>
          <p:spPr bwMode="auto">
            <a:xfrm>
              <a:off x="6320665" y="41513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4" name="Line 228"/>
            <p:cNvSpPr>
              <a:spLocks noChangeShapeType="1"/>
            </p:cNvSpPr>
            <p:nvPr/>
          </p:nvSpPr>
          <p:spPr bwMode="auto">
            <a:xfrm>
              <a:off x="6320665" y="416803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5" name="Line 229"/>
            <p:cNvSpPr>
              <a:spLocks noChangeShapeType="1"/>
            </p:cNvSpPr>
            <p:nvPr/>
          </p:nvSpPr>
          <p:spPr bwMode="auto">
            <a:xfrm>
              <a:off x="6320665" y="418474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6" name="Line 230"/>
            <p:cNvSpPr>
              <a:spLocks noChangeShapeType="1"/>
            </p:cNvSpPr>
            <p:nvPr/>
          </p:nvSpPr>
          <p:spPr bwMode="auto">
            <a:xfrm flipV="1">
              <a:off x="6355636" y="4268314"/>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87" name="Line 231"/>
            <p:cNvSpPr>
              <a:spLocks noChangeShapeType="1"/>
            </p:cNvSpPr>
            <p:nvPr/>
          </p:nvSpPr>
          <p:spPr bwMode="auto">
            <a:xfrm>
              <a:off x="6322722" y="4320545"/>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1" name="Group 503"/>
          <p:cNvGrpSpPr/>
          <p:nvPr/>
        </p:nvGrpSpPr>
        <p:grpSpPr>
          <a:xfrm>
            <a:off x="6016209" y="4511868"/>
            <a:ext cx="394970" cy="268741"/>
            <a:chOff x="6016209" y="4605128"/>
            <a:chExt cx="394970" cy="268741"/>
          </a:xfrm>
        </p:grpSpPr>
        <p:sp>
          <p:nvSpPr>
            <p:cNvPr id="288" name="Rectangle 233"/>
            <p:cNvSpPr>
              <a:spLocks noChangeArrowheads="1"/>
            </p:cNvSpPr>
            <p:nvPr/>
          </p:nvSpPr>
          <p:spPr bwMode="auto">
            <a:xfrm>
              <a:off x="6016209" y="4605128"/>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89" name="Rectangle 234"/>
            <p:cNvSpPr>
              <a:spLocks noChangeArrowheads="1"/>
            </p:cNvSpPr>
            <p:nvPr/>
          </p:nvSpPr>
          <p:spPr bwMode="auto">
            <a:xfrm>
              <a:off x="6034723" y="4628223"/>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0" name="Line 235"/>
            <p:cNvSpPr>
              <a:spLocks noChangeShapeType="1"/>
            </p:cNvSpPr>
            <p:nvPr/>
          </p:nvSpPr>
          <p:spPr bwMode="auto">
            <a:xfrm>
              <a:off x="6320665" y="463872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1" name="Line 236"/>
            <p:cNvSpPr>
              <a:spLocks noChangeShapeType="1"/>
            </p:cNvSpPr>
            <p:nvPr/>
          </p:nvSpPr>
          <p:spPr bwMode="auto">
            <a:xfrm>
              <a:off x="6320665" y="465551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2" name="Line 237"/>
            <p:cNvSpPr>
              <a:spLocks noChangeShapeType="1"/>
            </p:cNvSpPr>
            <p:nvPr/>
          </p:nvSpPr>
          <p:spPr bwMode="auto">
            <a:xfrm>
              <a:off x="6320665" y="46723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3" name="Line 238"/>
            <p:cNvSpPr>
              <a:spLocks noChangeShapeType="1"/>
            </p:cNvSpPr>
            <p:nvPr/>
          </p:nvSpPr>
          <p:spPr bwMode="auto">
            <a:xfrm>
              <a:off x="6320665" y="468911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4" name="Line 239"/>
            <p:cNvSpPr>
              <a:spLocks noChangeShapeType="1"/>
            </p:cNvSpPr>
            <p:nvPr/>
          </p:nvSpPr>
          <p:spPr bwMode="auto">
            <a:xfrm>
              <a:off x="6320665" y="470590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5" name="Line 240"/>
            <p:cNvSpPr>
              <a:spLocks noChangeShapeType="1"/>
            </p:cNvSpPr>
            <p:nvPr/>
          </p:nvSpPr>
          <p:spPr bwMode="auto">
            <a:xfrm flipV="1">
              <a:off x="6355636" y="4789887"/>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96" name="Line 241"/>
            <p:cNvSpPr>
              <a:spLocks noChangeShapeType="1"/>
            </p:cNvSpPr>
            <p:nvPr/>
          </p:nvSpPr>
          <p:spPr bwMode="auto">
            <a:xfrm>
              <a:off x="6322722" y="4842376"/>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2" name="Group 386"/>
          <p:cNvGrpSpPr/>
          <p:nvPr/>
        </p:nvGrpSpPr>
        <p:grpSpPr>
          <a:xfrm>
            <a:off x="6684472" y="3367154"/>
            <a:ext cx="645724" cy="2011680"/>
            <a:chOff x="6684472" y="3367154"/>
            <a:chExt cx="645724" cy="2011680"/>
          </a:xfrm>
        </p:grpSpPr>
        <p:sp>
          <p:nvSpPr>
            <p:cNvPr id="268" name="AutoShape 210"/>
            <p:cNvSpPr>
              <a:spLocks noChangeArrowheads="1"/>
            </p:cNvSpPr>
            <p:nvPr/>
          </p:nvSpPr>
          <p:spPr bwMode="auto">
            <a:xfrm>
              <a:off x="6684472" y="3367154"/>
              <a:ext cx="645724" cy="2011680"/>
            </a:xfrm>
            <a:prstGeom prst="roundRect">
              <a:avLst>
                <a:gd name="adj" fmla="val 8136"/>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wrap="none" anchor="ctr"/>
            <a:lstStyle/>
            <a:p>
              <a:pPr fontAlgn="base">
                <a:spcBef>
                  <a:spcPct val="0"/>
                </a:spcBef>
                <a:spcAft>
                  <a:spcPct val="0"/>
                </a:spcAft>
              </a:pPr>
              <a:endParaRPr lang="en-US">
                <a:solidFill>
                  <a:srgbClr val="000000"/>
                </a:solidFill>
                <a:cs typeface="Arial" charset="0"/>
              </a:endParaRPr>
            </a:p>
          </p:txBody>
        </p:sp>
        <p:sp>
          <p:nvSpPr>
            <p:cNvPr id="378" name="Text Box 329"/>
            <p:cNvSpPr txBox="1">
              <a:spLocks noChangeArrowheads="1"/>
            </p:cNvSpPr>
            <p:nvPr/>
          </p:nvSpPr>
          <p:spPr bwMode="auto">
            <a:xfrm rot="16200000">
              <a:off x="6067176" y="4234496"/>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200" b="1" dirty="0">
                  <a:solidFill>
                    <a:srgbClr val="000000"/>
                  </a:solidFill>
                </a:rPr>
                <a:t>Impact Assessment</a:t>
              </a:r>
            </a:p>
          </p:txBody>
        </p:sp>
      </p:grpSp>
      <p:grpSp>
        <p:nvGrpSpPr>
          <p:cNvPr id="33" name="Group 505"/>
          <p:cNvGrpSpPr/>
          <p:nvPr/>
        </p:nvGrpSpPr>
        <p:grpSpPr>
          <a:xfrm>
            <a:off x="7610840" y="3416254"/>
            <a:ext cx="448431" cy="312963"/>
            <a:chOff x="7625670" y="3529557"/>
            <a:chExt cx="448431" cy="312963"/>
          </a:xfrm>
        </p:grpSpPr>
        <p:sp>
          <p:nvSpPr>
            <p:cNvPr id="306" name="Rectangle 252"/>
            <p:cNvSpPr>
              <a:spLocks noChangeArrowheads="1"/>
            </p:cNvSpPr>
            <p:nvPr/>
          </p:nvSpPr>
          <p:spPr bwMode="auto">
            <a:xfrm>
              <a:off x="7679131" y="35737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7" name="Rectangle 253"/>
            <p:cNvSpPr>
              <a:spLocks noChangeArrowheads="1"/>
            </p:cNvSpPr>
            <p:nvPr/>
          </p:nvSpPr>
          <p:spPr bwMode="auto">
            <a:xfrm>
              <a:off x="7652400" y="3546675"/>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8" name="Rectangle 255"/>
            <p:cNvSpPr>
              <a:spLocks noChangeArrowheads="1"/>
            </p:cNvSpPr>
            <p:nvPr/>
          </p:nvSpPr>
          <p:spPr bwMode="auto">
            <a:xfrm>
              <a:off x="7625670" y="3529557"/>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09" name="Rectangle 256"/>
            <p:cNvSpPr>
              <a:spLocks noChangeArrowheads="1"/>
            </p:cNvSpPr>
            <p:nvPr/>
          </p:nvSpPr>
          <p:spPr bwMode="auto">
            <a:xfrm>
              <a:off x="7644184" y="3552539"/>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0" name="Line 257"/>
            <p:cNvSpPr>
              <a:spLocks noChangeShapeType="1"/>
            </p:cNvSpPr>
            <p:nvPr/>
          </p:nvSpPr>
          <p:spPr bwMode="auto">
            <a:xfrm>
              <a:off x="7930126" y="356298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1" name="Line 258"/>
            <p:cNvSpPr>
              <a:spLocks noChangeShapeType="1"/>
            </p:cNvSpPr>
            <p:nvPr/>
          </p:nvSpPr>
          <p:spPr bwMode="auto">
            <a:xfrm>
              <a:off x="7930126" y="357969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2" name="Line 259"/>
            <p:cNvSpPr>
              <a:spLocks noChangeShapeType="1"/>
            </p:cNvSpPr>
            <p:nvPr/>
          </p:nvSpPr>
          <p:spPr bwMode="auto">
            <a:xfrm>
              <a:off x="7930126" y="359641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3" name="Line 260"/>
            <p:cNvSpPr>
              <a:spLocks noChangeShapeType="1"/>
            </p:cNvSpPr>
            <p:nvPr/>
          </p:nvSpPr>
          <p:spPr bwMode="auto">
            <a:xfrm>
              <a:off x="7930126" y="36131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4" name="Line 261"/>
            <p:cNvSpPr>
              <a:spLocks noChangeShapeType="1"/>
            </p:cNvSpPr>
            <p:nvPr/>
          </p:nvSpPr>
          <p:spPr bwMode="auto">
            <a:xfrm>
              <a:off x="7930126" y="362984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5" name="Line 262"/>
            <p:cNvSpPr>
              <a:spLocks noChangeShapeType="1"/>
            </p:cNvSpPr>
            <p:nvPr/>
          </p:nvSpPr>
          <p:spPr bwMode="auto">
            <a:xfrm flipV="1">
              <a:off x="7965097" y="3713411"/>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16" name="Line 263"/>
            <p:cNvSpPr>
              <a:spLocks noChangeShapeType="1"/>
            </p:cNvSpPr>
            <p:nvPr/>
          </p:nvSpPr>
          <p:spPr bwMode="auto">
            <a:xfrm>
              <a:off x="7932183" y="376564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4" name="Group 506"/>
          <p:cNvGrpSpPr/>
          <p:nvPr/>
        </p:nvGrpSpPr>
        <p:grpSpPr>
          <a:xfrm>
            <a:off x="7610840" y="3964061"/>
            <a:ext cx="448431" cy="313072"/>
            <a:chOff x="7625670" y="4071622"/>
            <a:chExt cx="448431" cy="313072"/>
          </a:xfrm>
        </p:grpSpPr>
        <p:sp>
          <p:nvSpPr>
            <p:cNvPr id="317" name="Rectangle 264"/>
            <p:cNvSpPr>
              <a:spLocks noChangeArrowheads="1"/>
            </p:cNvSpPr>
            <p:nvPr/>
          </p:nvSpPr>
          <p:spPr bwMode="auto">
            <a:xfrm>
              <a:off x="7679131" y="4117270"/>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8" name="Rectangle 265"/>
            <p:cNvSpPr>
              <a:spLocks noChangeArrowheads="1"/>
            </p:cNvSpPr>
            <p:nvPr/>
          </p:nvSpPr>
          <p:spPr bwMode="auto">
            <a:xfrm>
              <a:off x="7652400" y="4090167"/>
              <a:ext cx="394970" cy="267423"/>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19" name="Rectangle 267"/>
            <p:cNvSpPr>
              <a:spLocks noChangeArrowheads="1"/>
            </p:cNvSpPr>
            <p:nvPr/>
          </p:nvSpPr>
          <p:spPr bwMode="auto">
            <a:xfrm>
              <a:off x="7625670" y="407162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0" name="Rectangle 268"/>
            <p:cNvSpPr>
              <a:spLocks noChangeArrowheads="1"/>
            </p:cNvSpPr>
            <p:nvPr/>
          </p:nvSpPr>
          <p:spPr bwMode="auto">
            <a:xfrm>
              <a:off x="7644184" y="4094717"/>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1" name="Line 269"/>
            <p:cNvSpPr>
              <a:spLocks noChangeShapeType="1"/>
            </p:cNvSpPr>
            <p:nvPr/>
          </p:nvSpPr>
          <p:spPr bwMode="auto">
            <a:xfrm>
              <a:off x="7930126" y="4105215"/>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2" name="Line 270"/>
            <p:cNvSpPr>
              <a:spLocks noChangeShapeType="1"/>
            </p:cNvSpPr>
            <p:nvPr/>
          </p:nvSpPr>
          <p:spPr bwMode="auto">
            <a:xfrm>
              <a:off x="7930126" y="412201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3" name="Line 271"/>
            <p:cNvSpPr>
              <a:spLocks noChangeShapeType="1"/>
            </p:cNvSpPr>
            <p:nvPr/>
          </p:nvSpPr>
          <p:spPr bwMode="auto">
            <a:xfrm>
              <a:off x="7930126" y="413880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4" name="Line 272"/>
            <p:cNvSpPr>
              <a:spLocks noChangeShapeType="1"/>
            </p:cNvSpPr>
            <p:nvPr/>
          </p:nvSpPr>
          <p:spPr bwMode="auto">
            <a:xfrm>
              <a:off x="7930126" y="415560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5" name="Line 273"/>
            <p:cNvSpPr>
              <a:spLocks noChangeShapeType="1"/>
            </p:cNvSpPr>
            <p:nvPr/>
          </p:nvSpPr>
          <p:spPr bwMode="auto">
            <a:xfrm>
              <a:off x="7930126" y="417240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6" name="Line 274"/>
            <p:cNvSpPr>
              <a:spLocks noChangeShapeType="1"/>
            </p:cNvSpPr>
            <p:nvPr/>
          </p:nvSpPr>
          <p:spPr bwMode="auto">
            <a:xfrm flipV="1">
              <a:off x="7965097" y="4256381"/>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27" name="Line 275"/>
            <p:cNvSpPr>
              <a:spLocks noChangeShapeType="1"/>
            </p:cNvSpPr>
            <p:nvPr/>
          </p:nvSpPr>
          <p:spPr bwMode="auto">
            <a:xfrm>
              <a:off x="7932183" y="4308870"/>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5" name="Group 507"/>
          <p:cNvGrpSpPr/>
          <p:nvPr/>
        </p:nvGrpSpPr>
        <p:grpSpPr>
          <a:xfrm>
            <a:off x="7610840" y="4511868"/>
            <a:ext cx="448431" cy="314389"/>
            <a:chOff x="7625670" y="4610834"/>
            <a:chExt cx="448431" cy="314389"/>
          </a:xfrm>
        </p:grpSpPr>
        <p:sp>
          <p:nvSpPr>
            <p:cNvPr id="328" name="Rectangle 276"/>
            <p:cNvSpPr>
              <a:spLocks noChangeArrowheads="1"/>
            </p:cNvSpPr>
            <p:nvPr/>
          </p:nvSpPr>
          <p:spPr bwMode="auto">
            <a:xfrm>
              <a:off x="7679131" y="4656482"/>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29" name="Rectangle 277"/>
            <p:cNvSpPr>
              <a:spLocks noChangeArrowheads="1"/>
            </p:cNvSpPr>
            <p:nvPr/>
          </p:nvSpPr>
          <p:spPr bwMode="auto">
            <a:xfrm>
              <a:off x="7652400" y="462937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0" name="Rectangle 279"/>
            <p:cNvSpPr>
              <a:spLocks noChangeArrowheads="1"/>
            </p:cNvSpPr>
            <p:nvPr/>
          </p:nvSpPr>
          <p:spPr bwMode="auto">
            <a:xfrm>
              <a:off x="7625670" y="4610834"/>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1" name="Rectangle 280"/>
            <p:cNvSpPr>
              <a:spLocks noChangeArrowheads="1"/>
            </p:cNvSpPr>
            <p:nvPr/>
          </p:nvSpPr>
          <p:spPr bwMode="auto">
            <a:xfrm>
              <a:off x="7644184" y="4633929"/>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32" name="Line 281"/>
            <p:cNvSpPr>
              <a:spLocks noChangeShapeType="1"/>
            </p:cNvSpPr>
            <p:nvPr/>
          </p:nvSpPr>
          <p:spPr bwMode="auto">
            <a:xfrm>
              <a:off x="7930126" y="464442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3" name="Line 282"/>
            <p:cNvSpPr>
              <a:spLocks noChangeShapeType="1"/>
            </p:cNvSpPr>
            <p:nvPr/>
          </p:nvSpPr>
          <p:spPr bwMode="auto">
            <a:xfrm>
              <a:off x="7930126" y="4661223"/>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4" name="Line 283"/>
            <p:cNvSpPr>
              <a:spLocks noChangeShapeType="1"/>
            </p:cNvSpPr>
            <p:nvPr/>
          </p:nvSpPr>
          <p:spPr bwMode="auto">
            <a:xfrm>
              <a:off x="7930126" y="4678019"/>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5" name="Line 284"/>
            <p:cNvSpPr>
              <a:spLocks noChangeShapeType="1"/>
            </p:cNvSpPr>
            <p:nvPr/>
          </p:nvSpPr>
          <p:spPr bwMode="auto">
            <a:xfrm>
              <a:off x="7930126" y="469481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6" name="Line 285"/>
            <p:cNvSpPr>
              <a:spLocks noChangeShapeType="1"/>
            </p:cNvSpPr>
            <p:nvPr/>
          </p:nvSpPr>
          <p:spPr bwMode="auto">
            <a:xfrm>
              <a:off x="7930126" y="47116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7" name="Line 286"/>
            <p:cNvSpPr>
              <a:spLocks noChangeShapeType="1"/>
            </p:cNvSpPr>
            <p:nvPr/>
          </p:nvSpPr>
          <p:spPr bwMode="auto">
            <a:xfrm flipV="1">
              <a:off x="7965097" y="4795593"/>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38" name="Line 287"/>
            <p:cNvSpPr>
              <a:spLocks noChangeShapeType="1"/>
            </p:cNvSpPr>
            <p:nvPr/>
          </p:nvSpPr>
          <p:spPr bwMode="auto">
            <a:xfrm>
              <a:off x="7932183" y="4848082"/>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6" name="Group 508"/>
          <p:cNvGrpSpPr/>
          <p:nvPr/>
        </p:nvGrpSpPr>
        <p:grpSpPr>
          <a:xfrm>
            <a:off x="7610840" y="5060993"/>
            <a:ext cx="448431" cy="312963"/>
            <a:chOff x="7625670" y="5132928"/>
            <a:chExt cx="448431" cy="312963"/>
          </a:xfrm>
        </p:grpSpPr>
        <p:sp>
          <p:nvSpPr>
            <p:cNvPr id="339" name="Rectangle 288"/>
            <p:cNvSpPr>
              <a:spLocks noChangeArrowheads="1"/>
            </p:cNvSpPr>
            <p:nvPr/>
          </p:nvSpPr>
          <p:spPr bwMode="auto">
            <a:xfrm>
              <a:off x="7679131" y="5177150"/>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0" name="Rectangle 289"/>
            <p:cNvSpPr>
              <a:spLocks noChangeArrowheads="1"/>
            </p:cNvSpPr>
            <p:nvPr/>
          </p:nvSpPr>
          <p:spPr bwMode="auto">
            <a:xfrm>
              <a:off x="7652400" y="5150046"/>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1" name="Rectangle 291"/>
            <p:cNvSpPr>
              <a:spLocks noChangeArrowheads="1"/>
            </p:cNvSpPr>
            <p:nvPr/>
          </p:nvSpPr>
          <p:spPr bwMode="auto">
            <a:xfrm>
              <a:off x="7625670" y="5132928"/>
              <a:ext cx="394970" cy="267424"/>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2" name="Rectangle 292"/>
            <p:cNvSpPr>
              <a:spLocks noChangeArrowheads="1"/>
            </p:cNvSpPr>
            <p:nvPr/>
          </p:nvSpPr>
          <p:spPr bwMode="auto">
            <a:xfrm>
              <a:off x="7644184" y="5155910"/>
              <a:ext cx="265370" cy="225639"/>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343" name="Line 293"/>
            <p:cNvSpPr>
              <a:spLocks noChangeShapeType="1"/>
            </p:cNvSpPr>
            <p:nvPr/>
          </p:nvSpPr>
          <p:spPr bwMode="auto">
            <a:xfrm>
              <a:off x="7930126" y="5166356"/>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4" name="Line 294"/>
            <p:cNvSpPr>
              <a:spLocks noChangeShapeType="1"/>
            </p:cNvSpPr>
            <p:nvPr/>
          </p:nvSpPr>
          <p:spPr bwMode="auto">
            <a:xfrm>
              <a:off x="7930126" y="5183070"/>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5" name="Line 295"/>
            <p:cNvSpPr>
              <a:spLocks noChangeShapeType="1"/>
            </p:cNvSpPr>
            <p:nvPr/>
          </p:nvSpPr>
          <p:spPr bwMode="auto">
            <a:xfrm>
              <a:off x="7930126" y="51997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6" name="Line 296"/>
            <p:cNvSpPr>
              <a:spLocks noChangeShapeType="1"/>
            </p:cNvSpPr>
            <p:nvPr/>
          </p:nvSpPr>
          <p:spPr bwMode="auto">
            <a:xfrm>
              <a:off x="7930126" y="521649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7" name="Line 297"/>
            <p:cNvSpPr>
              <a:spLocks noChangeShapeType="1"/>
            </p:cNvSpPr>
            <p:nvPr/>
          </p:nvSpPr>
          <p:spPr bwMode="auto">
            <a:xfrm>
              <a:off x="7930126" y="523321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8" name="Line 298"/>
            <p:cNvSpPr>
              <a:spLocks noChangeShapeType="1"/>
            </p:cNvSpPr>
            <p:nvPr/>
          </p:nvSpPr>
          <p:spPr bwMode="auto">
            <a:xfrm flipV="1">
              <a:off x="7965097" y="5316782"/>
              <a:ext cx="0" cy="355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49" name="Line 299"/>
            <p:cNvSpPr>
              <a:spLocks noChangeShapeType="1"/>
            </p:cNvSpPr>
            <p:nvPr/>
          </p:nvSpPr>
          <p:spPr bwMode="auto">
            <a:xfrm>
              <a:off x="7932183" y="5369013"/>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grpSp>
        <p:nvGrpSpPr>
          <p:cNvPr id="37" name="Group 504"/>
          <p:cNvGrpSpPr/>
          <p:nvPr/>
        </p:nvGrpSpPr>
        <p:grpSpPr>
          <a:xfrm>
            <a:off x="6016209" y="5060993"/>
            <a:ext cx="394970" cy="268741"/>
            <a:chOff x="6016209" y="5152899"/>
            <a:chExt cx="394970" cy="268741"/>
          </a:xfrm>
        </p:grpSpPr>
        <p:sp>
          <p:nvSpPr>
            <p:cNvPr id="297" name="Rectangle 243"/>
            <p:cNvSpPr>
              <a:spLocks noChangeArrowheads="1"/>
            </p:cNvSpPr>
            <p:nvPr/>
          </p:nvSpPr>
          <p:spPr bwMode="auto">
            <a:xfrm>
              <a:off x="6016209" y="5152899"/>
              <a:ext cx="394970" cy="268741"/>
            </a:xfrm>
            <a:prstGeom prst="rect">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8" name="Rectangle 244"/>
            <p:cNvSpPr>
              <a:spLocks noChangeArrowheads="1"/>
            </p:cNvSpPr>
            <p:nvPr/>
          </p:nvSpPr>
          <p:spPr bwMode="auto">
            <a:xfrm>
              <a:off x="6034723" y="5175994"/>
              <a:ext cx="265370" cy="226750"/>
            </a:xfrm>
            <a:prstGeom prst="rect">
              <a:avLst/>
            </a:prstGeom>
            <a:solidFill>
              <a:srgbClr val="00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299" name="Line 245"/>
            <p:cNvSpPr>
              <a:spLocks noChangeShapeType="1"/>
            </p:cNvSpPr>
            <p:nvPr/>
          </p:nvSpPr>
          <p:spPr bwMode="auto">
            <a:xfrm>
              <a:off x="6320665" y="5186492"/>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0" name="Line 246"/>
            <p:cNvSpPr>
              <a:spLocks noChangeShapeType="1"/>
            </p:cNvSpPr>
            <p:nvPr/>
          </p:nvSpPr>
          <p:spPr bwMode="auto">
            <a:xfrm>
              <a:off x="6320665" y="5203288"/>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1" name="Line 247"/>
            <p:cNvSpPr>
              <a:spLocks noChangeShapeType="1"/>
            </p:cNvSpPr>
            <p:nvPr/>
          </p:nvSpPr>
          <p:spPr bwMode="auto">
            <a:xfrm>
              <a:off x="6320665" y="5220084"/>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2" name="Line 248"/>
            <p:cNvSpPr>
              <a:spLocks noChangeShapeType="1"/>
            </p:cNvSpPr>
            <p:nvPr/>
          </p:nvSpPr>
          <p:spPr bwMode="auto">
            <a:xfrm>
              <a:off x="6320665" y="5236881"/>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3" name="Line 249"/>
            <p:cNvSpPr>
              <a:spLocks noChangeShapeType="1"/>
            </p:cNvSpPr>
            <p:nvPr/>
          </p:nvSpPr>
          <p:spPr bwMode="auto">
            <a:xfrm>
              <a:off x="6320665" y="5253677"/>
              <a:ext cx="658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4" name="Line 250"/>
            <p:cNvSpPr>
              <a:spLocks noChangeShapeType="1"/>
            </p:cNvSpPr>
            <p:nvPr/>
          </p:nvSpPr>
          <p:spPr bwMode="auto">
            <a:xfrm flipV="1">
              <a:off x="6355636" y="5337658"/>
              <a:ext cx="0" cy="356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 name="Line 251"/>
            <p:cNvSpPr>
              <a:spLocks noChangeShapeType="1"/>
            </p:cNvSpPr>
            <p:nvPr/>
          </p:nvSpPr>
          <p:spPr bwMode="auto">
            <a:xfrm>
              <a:off x="6322722" y="5390147"/>
              <a:ext cx="658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grpSp>
      <p:sp>
        <p:nvSpPr>
          <p:cNvPr id="379" name="Text Box 342"/>
          <p:cNvSpPr txBox="1">
            <a:spLocks noChangeArrowheads="1"/>
          </p:cNvSpPr>
          <p:nvPr/>
        </p:nvSpPr>
        <p:spPr bwMode="auto">
          <a:xfrm rot="16200000">
            <a:off x="7801704" y="4218222"/>
            <a:ext cx="1003826" cy="26161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sz="1100" b="1" dirty="0">
                <a:solidFill>
                  <a:srgbClr val="000000"/>
                </a:solidFill>
              </a:rPr>
              <a:t>Decisions</a:t>
            </a:r>
          </a:p>
        </p:txBody>
      </p:sp>
      <p:sp>
        <p:nvSpPr>
          <p:cNvPr id="359" name="Line 309"/>
          <p:cNvSpPr>
            <a:spLocks noChangeShapeType="1"/>
          </p:cNvSpPr>
          <p:nvPr/>
        </p:nvSpPr>
        <p:spPr bwMode="auto">
          <a:xfrm>
            <a:off x="5801994"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0" name="Line 310"/>
          <p:cNvSpPr>
            <a:spLocks noChangeShapeType="1"/>
          </p:cNvSpPr>
          <p:nvPr/>
        </p:nvSpPr>
        <p:spPr bwMode="auto">
          <a:xfrm>
            <a:off x="5799180"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1" name="Line 311"/>
          <p:cNvSpPr>
            <a:spLocks noChangeShapeType="1"/>
          </p:cNvSpPr>
          <p:nvPr/>
        </p:nvSpPr>
        <p:spPr bwMode="auto">
          <a:xfrm>
            <a:off x="5801994"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2" name="Line 312"/>
          <p:cNvSpPr>
            <a:spLocks noChangeShapeType="1"/>
          </p:cNvSpPr>
          <p:nvPr/>
        </p:nvSpPr>
        <p:spPr bwMode="auto">
          <a:xfrm>
            <a:off x="5801994"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3" name="Line 313"/>
          <p:cNvSpPr>
            <a:spLocks noChangeShapeType="1"/>
          </p:cNvSpPr>
          <p:nvPr/>
        </p:nvSpPr>
        <p:spPr bwMode="auto">
          <a:xfrm>
            <a:off x="6461816"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4" name="Line 314"/>
          <p:cNvSpPr>
            <a:spLocks noChangeShapeType="1"/>
          </p:cNvSpPr>
          <p:nvPr/>
        </p:nvSpPr>
        <p:spPr bwMode="auto">
          <a:xfrm>
            <a:off x="6459003"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5" name="Line 315"/>
          <p:cNvSpPr>
            <a:spLocks noChangeShapeType="1"/>
          </p:cNvSpPr>
          <p:nvPr/>
        </p:nvSpPr>
        <p:spPr bwMode="auto">
          <a:xfrm>
            <a:off x="6461816"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6" name="Line 316"/>
          <p:cNvSpPr>
            <a:spLocks noChangeShapeType="1"/>
          </p:cNvSpPr>
          <p:nvPr/>
        </p:nvSpPr>
        <p:spPr bwMode="auto">
          <a:xfrm>
            <a:off x="6461816"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7" name="Line 317"/>
          <p:cNvSpPr>
            <a:spLocks noChangeShapeType="1"/>
          </p:cNvSpPr>
          <p:nvPr/>
        </p:nvSpPr>
        <p:spPr bwMode="auto">
          <a:xfrm>
            <a:off x="7391759" y="3557804"/>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8" name="Line 318"/>
          <p:cNvSpPr>
            <a:spLocks noChangeShapeType="1"/>
          </p:cNvSpPr>
          <p:nvPr/>
        </p:nvSpPr>
        <p:spPr bwMode="auto">
          <a:xfrm>
            <a:off x="7388945" y="463337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69" name="Line 319"/>
          <p:cNvSpPr>
            <a:spLocks noChangeShapeType="1"/>
          </p:cNvSpPr>
          <p:nvPr/>
        </p:nvSpPr>
        <p:spPr bwMode="auto">
          <a:xfrm>
            <a:off x="7391759" y="5192558"/>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70" name="Line 320"/>
          <p:cNvSpPr>
            <a:spLocks noChangeShapeType="1"/>
          </p:cNvSpPr>
          <p:nvPr/>
        </p:nvSpPr>
        <p:spPr bwMode="auto">
          <a:xfrm>
            <a:off x="7391759" y="4102456"/>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99" name="Line 320"/>
          <p:cNvSpPr>
            <a:spLocks noChangeShapeType="1"/>
          </p:cNvSpPr>
          <p:nvPr/>
        </p:nvSpPr>
        <p:spPr bwMode="auto">
          <a:xfrm>
            <a:off x="8475987" y="4367205"/>
            <a:ext cx="182880" cy="1"/>
          </a:xfrm>
          <a:prstGeom prst="line">
            <a:avLst/>
          </a:prstGeom>
          <a:noFill/>
          <a:ln w="19050" cap="flat" cmpd="sng" algn="ctr">
            <a:solidFill>
              <a:schemeClr val="accent4"/>
            </a:solidFill>
            <a:prstDash val="solid"/>
            <a:round/>
            <a:headEnd type="non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260303977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The Scope of Geodesign</a:t>
            </a:r>
            <a:endParaRPr lang="en-US" dirty="0"/>
          </a:p>
        </p:txBody>
      </p:sp>
      <p:sp>
        <p:nvSpPr>
          <p:cNvPr id="5" name="Text Box 17"/>
          <p:cNvSpPr txBox="1">
            <a:spLocks noChangeArrowheads="1"/>
          </p:cNvSpPr>
          <p:nvPr/>
        </p:nvSpPr>
        <p:spPr bwMode="auto">
          <a:xfrm>
            <a:off x="0" y="2012950"/>
            <a:ext cx="91440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9966"/>
                </a:solidFill>
                <a:effectLst/>
                <a:uLnTx/>
                <a:uFillTx/>
                <a:latin typeface="Arial" charset="0"/>
                <a:cs typeface="Arial" charset="0"/>
              </a:rPr>
              <a:t>The Scope of Geodesign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Surface </a:t>
            </a:r>
            <a:r>
              <a:rPr kumimoji="0" lang="en-US" sz="2400" b="1" i="0" u="none" strike="noStrike" kern="0" cap="none" spc="0" normalizeH="0" baseline="0" noProof="0">
                <a:ln>
                  <a:noFill/>
                </a:ln>
                <a:solidFill>
                  <a:srgbClr val="FFCC99"/>
                </a:solidFill>
                <a:effectLst/>
                <a:uLnTx/>
                <a:uFillTx/>
                <a:latin typeface="Arial" charset="0"/>
                <a:cs typeface="Arial" charset="0"/>
                <a:sym typeface="Wingdings" pitchFamily="2" charset="2"/>
              </a:rPr>
              <a:t> Below, On, Above</a:t>
            </a:r>
            <a:endParaRPr kumimoji="0" lang="en-US" sz="2000" b="0" i="0" u="none" strike="noStrike" kern="0" cap="none" spc="0" normalizeH="0" baseline="0" noProof="0">
              <a:ln>
                <a:noFill/>
              </a:ln>
              <a:solidFill>
                <a:srgbClr val="FFFF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Land </a:t>
            </a:r>
            <a:r>
              <a:rPr kumimoji="0" lang="en-US" sz="2400" b="1" i="0" u="none" strike="noStrike" kern="0" cap="none" spc="0" normalizeH="0" baseline="0" noProof="0">
                <a:ln>
                  <a:noFill/>
                </a:ln>
                <a:solidFill>
                  <a:srgbClr val="FFCC99"/>
                </a:solidFill>
                <a:effectLst/>
                <a:uLnTx/>
                <a:uFillTx/>
                <a:latin typeface="Arial" charset="0"/>
                <a:cs typeface="Arial" charset="0"/>
                <a:sym typeface="Wingdings" pitchFamily="2" charset="2"/>
              </a:rPr>
              <a:t> Geology, Water, Air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CC99"/>
              </a:solidFill>
              <a:effectLst/>
              <a:uLnTx/>
              <a:uFillTx/>
              <a:latin typeface="Arial" charset="0"/>
              <a:cs typeface="Arial" charset="0"/>
              <a:sym typeface="Wingdings"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sym typeface="Wingdings" pitchFamily="2" charset="2"/>
              </a:rPr>
              <a:t>2D/2.5D  3D/4D</a:t>
            </a:r>
            <a:endParaRPr kumimoji="0" lang="en-US" sz="2000" b="0" i="0" u="none" strike="noStrike" kern="0" cap="none" spc="0" normalizeH="0" baseline="0" noProof="0">
              <a:ln>
                <a:noFill/>
              </a:ln>
              <a:solidFill>
                <a:srgbClr val="FFFF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Rural </a:t>
            </a:r>
            <a:r>
              <a:rPr kumimoji="0" lang="en-US" sz="2400" b="1" i="0" u="none" strike="noStrike" kern="0" cap="none" spc="0" normalizeH="0" baseline="0" noProof="0">
                <a:ln>
                  <a:noFill/>
                </a:ln>
                <a:solidFill>
                  <a:srgbClr val="FFCC99"/>
                </a:solidFill>
                <a:effectLst/>
                <a:uLnTx/>
                <a:uFillTx/>
                <a:latin typeface="Arial" charset="0"/>
                <a:cs typeface="Arial" charset="0"/>
                <a:sym typeface="Wingdings" pitchFamily="2" charset="2"/>
              </a:rPr>
              <a:t> Urban</a:t>
            </a:r>
            <a:endParaRPr kumimoji="0" lang="en-US" sz="1800" b="0" i="1" u="none" strike="noStrike" kern="0" cap="none" spc="0" normalizeH="0" baseline="0" noProof="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Outside Buildings </a:t>
            </a:r>
            <a:r>
              <a:rPr kumimoji="0" lang="en-US" sz="2400" b="1" i="0" u="none" strike="noStrike" kern="0" cap="none" spc="0" normalizeH="0" baseline="0" noProof="0">
                <a:ln>
                  <a:noFill/>
                </a:ln>
                <a:solidFill>
                  <a:srgbClr val="FFCC99"/>
                </a:solidFill>
                <a:effectLst/>
                <a:uLnTx/>
                <a:uFillTx/>
                <a:latin typeface="Arial" charset="0"/>
                <a:cs typeface="Arial" charset="0"/>
                <a:sym typeface="Wingdings" pitchFamily="2" charset="2"/>
              </a:rPr>
              <a:t> Inside Buildings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CC99"/>
              </a:solidFill>
              <a:effectLst/>
              <a:uLnTx/>
              <a:uFillTx/>
              <a:latin typeface="Arial" charset="0"/>
              <a:cs typeface="Arial" charset="0"/>
              <a:sym typeface="Wingdings"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sym typeface="Wingdings" pitchFamily="2" charset="2"/>
              </a:rPr>
              <a:t>Objects  Events, Concepts, Relationships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12453752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2638778"/>
            <a:ext cx="9144000" cy="4219222"/>
            <a:chOff x="0" y="2638778"/>
            <a:chExt cx="9144000" cy="4219222"/>
          </a:xfrm>
        </p:grpSpPr>
        <p:pic>
          <p:nvPicPr>
            <p:cNvPr id="10" name="Picture 9" descr="green bg_gradient.png"/>
            <p:cNvPicPr>
              <a:picLocks noChangeAspect="1"/>
            </p:cNvPicPr>
            <p:nvPr/>
          </p:nvPicPr>
          <p:blipFill>
            <a:blip r:embed="rId2"/>
            <a:srcRect t="38477"/>
            <a:stretch>
              <a:fillRect/>
            </a:stretch>
          </p:blipFill>
          <p:spPr>
            <a:xfrm>
              <a:off x="0" y="2638778"/>
              <a:ext cx="9144000" cy="4219222"/>
            </a:xfrm>
            <a:prstGeom prst="rect">
              <a:avLst/>
            </a:prstGeom>
          </p:spPr>
        </p:pic>
        <p:pic>
          <p:nvPicPr>
            <p:cNvPr id="6" name="Picture 5"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grpSp>
      <p:sp>
        <p:nvSpPr>
          <p:cNvPr id="2" name="Title 1"/>
          <p:cNvSpPr>
            <a:spLocks noGrp="1"/>
          </p:cNvSpPr>
          <p:nvPr>
            <p:ph type="title"/>
          </p:nvPr>
        </p:nvSpPr>
        <p:spPr/>
        <p:txBody>
          <a:bodyPr/>
          <a:lstStyle/>
          <a:p>
            <a:r>
              <a:rPr lang="en-US"/>
              <a:t>What is GeoDesign?</a:t>
            </a:r>
          </a:p>
        </p:txBody>
      </p:sp>
    </p:spTree>
    <p:extLst>
      <p:ext uri="{BB962C8B-B14F-4D97-AF65-F5344CB8AC3E}">
        <p14:creationId xmlns:p14="http://schemas.microsoft.com/office/powerpoint/2010/main" val="2380088519"/>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2638778"/>
            <a:ext cx="9144000" cy="4219222"/>
            <a:chOff x="0" y="2638778"/>
            <a:chExt cx="9144000" cy="4219222"/>
          </a:xfrm>
        </p:grpSpPr>
        <p:pic>
          <p:nvPicPr>
            <p:cNvPr id="10" name="Picture 9" descr="green bg_gradient.png"/>
            <p:cNvPicPr>
              <a:picLocks noChangeAspect="1"/>
            </p:cNvPicPr>
            <p:nvPr/>
          </p:nvPicPr>
          <p:blipFill>
            <a:blip r:embed="rId2"/>
            <a:srcRect t="38477"/>
            <a:stretch>
              <a:fillRect/>
            </a:stretch>
          </p:blipFill>
          <p:spPr>
            <a:xfrm>
              <a:off x="0" y="2638778"/>
              <a:ext cx="9144000" cy="4219222"/>
            </a:xfrm>
            <a:prstGeom prst="rect">
              <a:avLst/>
            </a:prstGeom>
          </p:spPr>
        </p:pic>
        <p:pic>
          <p:nvPicPr>
            <p:cNvPr id="6" name="Picture 5"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grpSp>
      <p:sp>
        <p:nvSpPr>
          <p:cNvPr id="2" name="Title 1"/>
          <p:cNvSpPr>
            <a:spLocks noGrp="1"/>
          </p:cNvSpPr>
          <p:nvPr>
            <p:ph type="title"/>
          </p:nvPr>
        </p:nvSpPr>
        <p:spPr/>
        <p:txBody>
          <a:bodyPr/>
          <a:lstStyle/>
          <a:p>
            <a:r>
              <a:rPr lang="en-US" dirty="0" smtClean="0"/>
              <a:t>GeoDesign Technology</a:t>
            </a:r>
            <a:endParaRPr lang="en-US" dirty="0"/>
          </a:p>
        </p:txBody>
      </p:sp>
    </p:spTree>
    <p:extLst>
      <p:ext uri="{BB962C8B-B14F-4D97-AF65-F5344CB8AC3E}">
        <p14:creationId xmlns:p14="http://schemas.microsoft.com/office/powerpoint/2010/main" val="125350211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Framework</a:t>
            </a:r>
            <a:endParaRPr lang="en-US" dirty="0"/>
          </a:p>
        </p:txBody>
      </p:sp>
      <p:sp>
        <p:nvSpPr>
          <p:cNvPr id="3" name="Text Box 5"/>
          <p:cNvSpPr txBox="1">
            <a:spLocks noChangeArrowheads="1"/>
          </p:cNvSpPr>
          <p:nvPr/>
        </p:nvSpPr>
        <p:spPr bwMode="auto">
          <a:xfrm>
            <a:off x="381000" y="1219200"/>
            <a:ext cx="464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9966"/>
                </a:solidFill>
                <a:effectLst/>
                <a:uLnTx/>
                <a:uFillTx/>
                <a:latin typeface="Arial" charset="0"/>
                <a:cs typeface="Arial" charset="0"/>
              </a:rPr>
              <a:t>Framework</a:t>
            </a:r>
            <a:endParaRPr kumimoji="0" lang="en-US" sz="32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Ontology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semantic structure, relationships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User Interface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clear, intuitive, accessible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Work Flow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generic, domain specific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a:t>
            </a:r>
            <a:r>
              <a:rPr kumimoji="0" lang="en-US" sz="2400" b="1" i="0" u="none" strike="noStrike" kern="0" cap="none" spc="0" normalizeH="0" baseline="0" noProof="0" dirty="0">
                <a:ln>
                  <a:noFill/>
                </a:ln>
                <a:solidFill>
                  <a:srgbClr val="FFCC99"/>
                </a:solidFill>
                <a:effectLst/>
                <a:uLnTx/>
                <a:uFillTx/>
                <a:latin typeface="Arial" charset="0"/>
                <a:cs typeface="Arial" charset="0"/>
              </a:rPr>
              <a:t>Design Methods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Generic, domain specific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CC99"/>
              </a:solidFill>
              <a:effectLst/>
              <a:uLnTx/>
              <a:uFillTx/>
              <a:latin typeface="Arial" charset="0"/>
              <a:cs typeface="Arial" charset="0"/>
            </a:endParaRPr>
          </a:p>
        </p:txBody>
      </p:sp>
      <p:pic>
        <p:nvPicPr>
          <p:cNvPr id="5" name="Picture 1"/>
          <p:cNvPicPr preferRelativeResize="0">
            <a:picLocks noChangeAspect="1"/>
          </p:cNvPicPr>
          <p:nvPr/>
        </p:nvPicPr>
        <p:blipFill>
          <a:blip r:embed="rId3">
            <a:extLst>
              <a:ext uri="{28A0092B-C50C-407E-A947-70E740481C1C}">
                <a14:useLocalDpi xmlns:a14="http://schemas.microsoft.com/office/drawing/2010/main" val="0"/>
              </a:ext>
            </a:extLst>
          </a:blip>
          <a:srcRect l="42999" t="1025" r="4001" b="20543"/>
          <a:stretch>
            <a:fillRect/>
          </a:stretch>
        </p:blipFill>
        <p:spPr bwMode="auto">
          <a:xfrm>
            <a:off x="4651375" y="1447800"/>
            <a:ext cx="42640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800600" y="6169025"/>
            <a:ext cx="4048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Spatial Decision Support Ontology by Naicong Li</a:t>
            </a:r>
          </a:p>
        </p:txBody>
      </p:sp>
    </p:spTree>
    <p:extLst>
      <p:ext uri="{BB962C8B-B14F-4D97-AF65-F5344CB8AC3E}">
        <p14:creationId xmlns:p14="http://schemas.microsoft.com/office/powerpoint/2010/main" val="1992768229"/>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Spatial Data Model</a:t>
            </a:r>
            <a:endParaRPr lang="en-US" dirty="0"/>
          </a:p>
        </p:txBody>
      </p:sp>
      <p:sp>
        <p:nvSpPr>
          <p:cNvPr id="3" name="Text Box 5"/>
          <p:cNvSpPr txBox="1">
            <a:spLocks noChangeArrowheads="1"/>
          </p:cNvSpPr>
          <p:nvPr/>
        </p:nvSpPr>
        <p:spPr bwMode="auto">
          <a:xfrm>
            <a:off x="304800" y="1447800"/>
            <a:ext cx="5105400"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9966"/>
                </a:solidFill>
                <a:effectLst/>
                <a:uLnTx/>
                <a:uFillTx/>
                <a:latin typeface="Arial" charset="0"/>
                <a:cs typeface="Arial" charset="0"/>
              </a:rPr>
              <a:t>Spatial Data Model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    2D/3D/4D Environment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     below/on/above the geo-surface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    Geo-Spatial Entities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     physical, temporal, conceptual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     relational, complex</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    Geo-Spatial Features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     layers, surfaces, fields, meshes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     events, agents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pic>
        <p:nvPicPr>
          <p:cNvPr id="5" name="Picture 6" descr="3D-GIS-Ex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41148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867400" y="5867400"/>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3D Concept Diagram</a:t>
            </a:r>
          </a:p>
        </p:txBody>
      </p:sp>
    </p:spTree>
    <p:extLst>
      <p:ext uri="{BB962C8B-B14F-4D97-AF65-F5344CB8AC3E}">
        <p14:creationId xmlns:p14="http://schemas.microsoft.com/office/powerpoint/2010/main" val="315032319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Creation Tools</a:t>
            </a:r>
            <a:endParaRPr lang="en-US" dirty="0"/>
          </a:p>
        </p:txBody>
      </p:sp>
      <p:pic>
        <p:nvPicPr>
          <p:cNvPr id="3" name="Picture 6" descr="WacomCinti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2057400"/>
            <a:ext cx="39751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81000" y="1219200"/>
            <a:ext cx="46482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Creation Tools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Drawing / Sketching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quick, intuitive, comprehensive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Modification Tools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context, content, relationships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Feature Templates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definition, representation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Inference Engines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a:t>
            </a:r>
            <a:r>
              <a:rPr kumimoji="0" lang="en-US" sz="2000" b="0" i="0" u="none" strike="noStrike" kern="0" cap="none" spc="0" normalizeH="0" baseline="0" noProof="0" dirty="0">
                <a:ln>
                  <a:noFill/>
                </a:ln>
                <a:solidFill>
                  <a:srgbClr val="FFFF99"/>
                </a:solidFill>
                <a:effectLst/>
                <a:uLnTx/>
                <a:uFillTx/>
                <a:latin typeface="Arial" charset="0"/>
                <a:cs typeface="Arial" charset="0"/>
              </a:rPr>
              <a:t>generic, domain specific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CC99"/>
              </a:solidFill>
              <a:effectLst/>
              <a:uLnTx/>
              <a:uFillTx/>
              <a:latin typeface="Arial" charset="0"/>
              <a:cs typeface="Arial" charset="0"/>
            </a:endParaRPr>
          </a:p>
        </p:txBody>
      </p:sp>
      <p:sp>
        <p:nvSpPr>
          <p:cNvPr id="6" name="TextBox 5"/>
          <p:cNvSpPr txBox="1">
            <a:spLocks noChangeArrowheads="1"/>
          </p:cNvSpPr>
          <p:nvPr/>
        </p:nvSpPr>
        <p:spPr bwMode="auto">
          <a:xfrm>
            <a:off x="5838825" y="5410200"/>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Graphics Tablet by Wacom</a:t>
            </a:r>
          </a:p>
        </p:txBody>
      </p:sp>
    </p:spTree>
    <p:extLst>
      <p:ext uri="{BB962C8B-B14F-4D97-AF65-F5344CB8AC3E}">
        <p14:creationId xmlns:p14="http://schemas.microsoft.com/office/powerpoint/2010/main" val="321353782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Geoprocessing Tools</a:t>
            </a:r>
            <a:endParaRPr lang="en-US" dirty="0"/>
          </a:p>
        </p:txBody>
      </p:sp>
      <p:sp>
        <p:nvSpPr>
          <p:cNvPr id="3" name="Text Box 5"/>
          <p:cNvSpPr txBox="1">
            <a:spLocks noChangeArrowheads="1"/>
          </p:cNvSpPr>
          <p:nvPr/>
        </p:nvSpPr>
        <p:spPr bwMode="auto">
          <a:xfrm>
            <a:off x="381000" y="1219200"/>
            <a:ext cx="46482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Geoprocessing Tools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Data Processing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source data, derived data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Condition Assessment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suitability, sensitivity, capacity, etc.</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Evaluation Models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positive and negative impacts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Simulation Tools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time-based data, system behavior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7689" t="7045" r="44717" b="13469"/>
          <a:stretch>
            <a:fillRect/>
          </a:stretch>
        </p:blipFill>
        <p:spPr bwMode="auto">
          <a:xfrm>
            <a:off x="4770438" y="1798638"/>
            <a:ext cx="4114800"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5413375" y="6248400"/>
            <a:ext cx="2932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ILARIS Model by Jones and Jones</a:t>
            </a:r>
          </a:p>
        </p:txBody>
      </p:sp>
    </p:spTree>
    <p:extLst>
      <p:ext uri="{BB962C8B-B14F-4D97-AF65-F5344CB8AC3E}">
        <p14:creationId xmlns:p14="http://schemas.microsoft.com/office/powerpoint/2010/main" val="1395532321"/>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Feedback Tools</a:t>
            </a:r>
            <a:endParaRPr lang="en-US" dirty="0"/>
          </a:p>
        </p:txBody>
      </p:sp>
      <p:sp>
        <p:nvSpPr>
          <p:cNvPr id="3" name="Text Box 5"/>
          <p:cNvSpPr txBox="1">
            <a:spLocks noChangeArrowheads="1"/>
          </p:cNvSpPr>
          <p:nvPr/>
        </p:nvSpPr>
        <p:spPr bwMode="auto">
          <a:xfrm>
            <a:off x="381000" y="1219200"/>
            <a:ext cx="4648200" cy="449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Feedback Tools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Status Fields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static, interactive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Dashboards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static, interactive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Reports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static, interactive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a:t>
            </a:r>
            <a:r>
              <a:rPr kumimoji="0" lang="en-US" sz="2400" b="1" i="0" u="none" strike="noStrike" kern="0" cap="none" spc="0" normalizeH="0" baseline="0" noProof="0" dirty="0">
                <a:ln>
                  <a:noFill/>
                </a:ln>
                <a:solidFill>
                  <a:srgbClr val="FFCC99"/>
                </a:solidFill>
                <a:effectLst/>
                <a:uLnTx/>
                <a:uFillTx/>
                <a:latin typeface="Arial" charset="0"/>
                <a:cs typeface="Arial" charset="0"/>
              </a:rPr>
              <a:t>Internet Enabled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browser-based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p:txBody>
      </p:sp>
      <p:sp>
        <p:nvSpPr>
          <p:cNvPr id="5" name="TextBox 5"/>
          <p:cNvSpPr txBox="1">
            <a:spLocks noChangeArrowheads="1"/>
          </p:cNvSpPr>
          <p:nvPr/>
        </p:nvSpPr>
        <p:spPr bwMode="auto">
          <a:xfrm>
            <a:off x="4692650" y="6092825"/>
            <a:ext cx="3756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Las Vegas decision support dashboard (IBM)</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1770063"/>
            <a:ext cx="4017963"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663" y="3167063"/>
            <a:ext cx="3541712"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14924"/>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Collaboration Tools</a:t>
            </a:r>
            <a:endParaRPr lang="en-US" dirty="0"/>
          </a:p>
        </p:txBody>
      </p:sp>
      <p:sp>
        <p:nvSpPr>
          <p:cNvPr id="3" name="Text Box 5"/>
          <p:cNvSpPr txBox="1">
            <a:spLocks noChangeArrowheads="1"/>
          </p:cNvSpPr>
          <p:nvPr/>
        </p:nvSpPr>
        <p:spPr bwMode="auto">
          <a:xfrm>
            <a:off x="381000" y="1219200"/>
            <a:ext cx="46482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Collaboration Tools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Virtual Studios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creation, evaluation, sharing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Project Teams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distributed in time and space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Stakeholders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alternate value sets, changing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Group-based Decisions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Delphi process, conflict resolution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2057400"/>
            <a:ext cx="3987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300788" y="5257800"/>
            <a:ext cx="1319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K-12 Students</a:t>
            </a:r>
          </a:p>
        </p:txBody>
      </p:sp>
    </p:spTree>
    <p:extLst>
      <p:ext uri="{BB962C8B-B14F-4D97-AF65-F5344CB8AC3E}">
        <p14:creationId xmlns:p14="http://schemas.microsoft.com/office/powerpoint/2010/main" val="373653689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Visualization Tools</a:t>
            </a:r>
            <a:endParaRPr lang="en-US" dirty="0"/>
          </a:p>
        </p:txBody>
      </p:sp>
      <p:sp>
        <p:nvSpPr>
          <p:cNvPr id="3" name="Text Box 5"/>
          <p:cNvSpPr txBox="1">
            <a:spLocks noChangeArrowheads="1"/>
          </p:cNvSpPr>
          <p:nvPr/>
        </p:nvSpPr>
        <p:spPr bwMode="auto">
          <a:xfrm>
            <a:off x="381000" y="1219200"/>
            <a:ext cx="46482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Visualization Tools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Graphics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charts, graphs, diagrams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Maps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2D, 2.5D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Scenes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3D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Movies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4D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a:t>
            </a:r>
            <a:r>
              <a:rPr kumimoji="0" lang="en-US" sz="2400" b="1" i="0" u="none" strike="noStrike" kern="0" cap="none" spc="0" normalizeH="0" baseline="0" noProof="0" dirty="0">
                <a:ln>
                  <a:noFill/>
                </a:ln>
                <a:solidFill>
                  <a:srgbClr val="FFCC99"/>
                </a:solidFill>
                <a:effectLst/>
                <a:uLnTx/>
                <a:uFillTx/>
                <a:latin typeface="Arial" charset="0"/>
                <a:cs typeface="Arial" charset="0"/>
              </a:rPr>
              <a:t>Layouts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posters, reports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r="10403"/>
          <a:stretch>
            <a:fillRect/>
          </a:stretch>
        </p:blipFill>
        <p:spPr bwMode="auto">
          <a:xfrm>
            <a:off x="3971925" y="1981200"/>
            <a:ext cx="49149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5413375" y="6248400"/>
            <a:ext cx="220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cs typeface="Arial" charset="0"/>
              </a:rPr>
              <a:t>Portland by Mei-Po Kwan</a:t>
            </a:r>
          </a:p>
        </p:txBody>
      </p:sp>
    </p:spTree>
    <p:extLst>
      <p:ext uri="{BB962C8B-B14F-4D97-AF65-F5344CB8AC3E}">
        <p14:creationId xmlns:p14="http://schemas.microsoft.com/office/powerpoint/2010/main" val="638377244"/>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 Management Tools</a:t>
            </a:r>
            <a:endParaRPr lang="en-US" dirty="0"/>
          </a:p>
        </p:txBody>
      </p:sp>
      <p:sp>
        <p:nvSpPr>
          <p:cNvPr id="3" name="Text Box 5"/>
          <p:cNvSpPr txBox="1">
            <a:spLocks noChangeArrowheads="1"/>
          </p:cNvSpPr>
          <p:nvPr/>
        </p:nvSpPr>
        <p:spPr bwMode="auto">
          <a:xfrm>
            <a:off x="381000" y="1219200"/>
            <a:ext cx="464820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Scenario </a:t>
            </a:r>
            <a:r>
              <a:rPr kumimoji="0" lang="en-US" sz="3200" b="1" i="0" u="none" strike="noStrike" kern="0" cap="none" spc="0" normalizeH="0" baseline="0" noProof="0" dirty="0" err="1">
                <a:ln>
                  <a:noFill/>
                </a:ln>
                <a:solidFill>
                  <a:srgbClr val="FF9966"/>
                </a:solidFill>
                <a:effectLst/>
                <a:uLnTx/>
                <a:uFillTx/>
                <a:latin typeface="Arial" charset="0"/>
                <a:cs typeface="Arial" charset="0"/>
              </a:rPr>
              <a:t>Mgmt</a:t>
            </a:r>
            <a:r>
              <a:rPr kumimoji="0" lang="en-US" sz="3200" b="1" i="0" u="none" strike="noStrike" kern="0" cap="none" spc="0" normalizeH="0" baseline="0" noProof="0" dirty="0">
                <a:ln>
                  <a:noFill/>
                </a:ln>
                <a:solidFill>
                  <a:srgbClr val="FF9966"/>
                </a:solidFill>
                <a:effectLst/>
                <a:uLnTx/>
                <a:uFillTx/>
                <a:latin typeface="Arial" charset="0"/>
                <a:cs typeface="Arial" charset="0"/>
              </a:rPr>
              <a:t> Tools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Version Control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alternate solutions, variations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Selection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evaluation, side-by-side comparison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9966"/>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Extraction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segments, portions, subsets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    Synthesis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     combine, further develop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99"/>
              </a:solidFill>
              <a:effectLst/>
              <a:uLnTx/>
              <a:uFillTx/>
              <a:latin typeface="Arial" charset="0"/>
              <a:cs typeface="Arial" charset="0"/>
            </a:endParaRPr>
          </a:p>
        </p:txBody>
      </p:sp>
      <p:grpSp>
        <p:nvGrpSpPr>
          <p:cNvPr id="5" name="Group 3"/>
          <p:cNvGrpSpPr>
            <a:grpSpLocks/>
          </p:cNvGrpSpPr>
          <p:nvPr/>
        </p:nvGrpSpPr>
        <p:grpSpPr bwMode="auto">
          <a:xfrm>
            <a:off x="4979988" y="2236788"/>
            <a:ext cx="1785937" cy="1000125"/>
            <a:chOff x="3493" y="728"/>
            <a:chExt cx="1601" cy="835"/>
          </a:xfrm>
        </p:grpSpPr>
        <p:sp>
          <p:nvSpPr>
            <p:cNvPr id="6" name="Rectangle 4"/>
            <p:cNvSpPr>
              <a:spLocks noChangeArrowheads="1"/>
            </p:cNvSpPr>
            <p:nvPr/>
          </p:nvSpPr>
          <p:spPr bwMode="auto">
            <a:xfrm>
              <a:off x="3494" y="728"/>
              <a:ext cx="1597" cy="835"/>
            </a:xfrm>
            <a:prstGeom prst="rect">
              <a:avLst/>
            </a:prstGeom>
            <a:solidFill>
              <a:srgbClr val="FF9966">
                <a:alpha val="65097"/>
              </a:srgb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Freeform 5"/>
            <p:cNvSpPr>
              <a:spLocks/>
            </p:cNvSpPr>
            <p:nvPr/>
          </p:nvSpPr>
          <p:spPr bwMode="auto">
            <a:xfrm>
              <a:off x="3811" y="899"/>
              <a:ext cx="985" cy="429"/>
            </a:xfrm>
            <a:custGeom>
              <a:avLst/>
              <a:gdLst>
                <a:gd name="T0" fmla="*/ 72 w 985"/>
                <a:gd name="T1" fmla="*/ 397 h 429"/>
                <a:gd name="T2" fmla="*/ 0 w 985"/>
                <a:gd name="T3" fmla="*/ 333 h 429"/>
                <a:gd name="T4" fmla="*/ 8 w 985"/>
                <a:gd name="T5" fmla="*/ 285 h 429"/>
                <a:gd name="T6" fmla="*/ 152 w 985"/>
                <a:gd name="T7" fmla="*/ 221 h 429"/>
                <a:gd name="T8" fmla="*/ 192 w 985"/>
                <a:gd name="T9" fmla="*/ 189 h 429"/>
                <a:gd name="T10" fmla="*/ 208 w 985"/>
                <a:gd name="T11" fmla="*/ 165 h 429"/>
                <a:gd name="T12" fmla="*/ 232 w 985"/>
                <a:gd name="T13" fmla="*/ 149 h 429"/>
                <a:gd name="T14" fmla="*/ 304 w 985"/>
                <a:gd name="T15" fmla="*/ 101 h 429"/>
                <a:gd name="T16" fmla="*/ 368 w 985"/>
                <a:gd name="T17" fmla="*/ 109 h 429"/>
                <a:gd name="T18" fmla="*/ 416 w 985"/>
                <a:gd name="T19" fmla="*/ 141 h 429"/>
                <a:gd name="T20" fmla="*/ 528 w 985"/>
                <a:gd name="T21" fmla="*/ 181 h 429"/>
                <a:gd name="T22" fmla="*/ 584 w 985"/>
                <a:gd name="T23" fmla="*/ 173 h 429"/>
                <a:gd name="T24" fmla="*/ 656 w 985"/>
                <a:gd name="T25" fmla="*/ 125 h 429"/>
                <a:gd name="T26" fmla="*/ 832 w 985"/>
                <a:gd name="T27" fmla="*/ 13 h 429"/>
                <a:gd name="T28" fmla="*/ 952 w 985"/>
                <a:gd name="T29" fmla="*/ 29 h 429"/>
                <a:gd name="T30" fmla="*/ 984 w 985"/>
                <a:gd name="T31" fmla="*/ 77 h 429"/>
                <a:gd name="T32" fmla="*/ 960 w 985"/>
                <a:gd name="T33" fmla="*/ 165 h 429"/>
                <a:gd name="T34" fmla="*/ 888 w 985"/>
                <a:gd name="T35" fmla="*/ 189 h 429"/>
                <a:gd name="T36" fmla="*/ 816 w 985"/>
                <a:gd name="T37" fmla="*/ 229 h 429"/>
                <a:gd name="T38" fmla="*/ 784 w 985"/>
                <a:gd name="T39" fmla="*/ 277 h 429"/>
                <a:gd name="T40" fmla="*/ 768 w 985"/>
                <a:gd name="T41" fmla="*/ 301 h 429"/>
                <a:gd name="T42" fmla="*/ 760 w 985"/>
                <a:gd name="T43" fmla="*/ 349 h 429"/>
                <a:gd name="T44" fmla="*/ 616 w 985"/>
                <a:gd name="T45" fmla="*/ 429 h 429"/>
                <a:gd name="T46" fmla="*/ 496 w 985"/>
                <a:gd name="T47" fmla="*/ 421 h 429"/>
                <a:gd name="T48" fmla="*/ 424 w 985"/>
                <a:gd name="T49" fmla="*/ 381 h 429"/>
                <a:gd name="T50" fmla="*/ 360 w 985"/>
                <a:gd name="T51" fmla="*/ 365 h 429"/>
                <a:gd name="T52" fmla="*/ 264 w 985"/>
                <a:gd name="T53" fmla="*/ 373 h 429"/>
                <a:gd name="T54" fmla="*/ 128 w 985"/>
                <a:gd name="T55" fmla="*/ 421 h 429"/>
                <a:gd name="T56" fmla="*/ 72 w 985"/>
                <a:gd name="T57" fmla="*/ 397 h 4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5" h="429">
                  <a:moveTo>
                    <a:pt x="72" y="397"/>
                  </a:moveTo>
                  <a:cubicBezTo>
                    <a:pt x="16" y="378"/>
                    <a:pt x="19" y="389"/>
                    <a:pt x="0" y="333"/>
                  </a:cubicBezTo>
                  <a:cubicBezTo>
                    <a:pt x="3" y="317"/>
                    <a:pt x="1" y="300"/>
                    <a:pt x="8" y="285"/>
                  </a:cubicBezTo>
                  <a:cubicBezTo>
                    <a:pt x="26" y="245"/>
                    <a:pt x="117" y="233"/>
                    <a:pt x="152" y="221"/>
                  </a:cubicBezTo>
                  <a:cubicBezTo>
                    <a:pt x="198" y="152"/>
                    <a:pt x="137" y="233"/>
                    <a:pt x="192" y="189"/>
                  </a:cubicBezTo>
                  <a:cubicBezTo>
                    <a:pt x="200" y="183"/>
                    <a:pt x="201" y="172"/>
                    <a:pt x="208" y="165"/>
                  </a:cubicBezTo>
                  <a:cubicBezTo>
                    <a:pt x="215" y="158"/>
                    <a:pt x="224" y="154"/>
                    <a:pt x="232" y="149"/>
                  </a:cubicBezTo>
                  <a:cubicBezTo>
                    <a:pt x="252" y="118"/>
                    <a:pt x="271" y="118"/>
                    <a:pt x="304" y="101"/>
                  </a:cubicBezTo>
                  <a:cubicBezTo>
                    <a:pt x="325" y="104"/>
                    <a:pt x="348" y="102"/>
                    <a:pt x="368" y="109"/>
                  </a:cubicBezTo>
                  <a:cubicBezTo>
                    <a:pt x="386" y="115"/>
                    <a:pt x="398" y="135"/>
                    <a:pt x="416" y="141"/>
                  </a:cubicBezTo>
                  <a:cubicBezTo>
                    <a:pt x="454" y="154"/>
                    <a:pt x="490" y="168"/>
                    <a:pt x="528" y="181"/>
                  </a:cubicBezTo>
                  <a:cubicBezTo>
                    <a:pt x="547" y="178"/>
                    <a:pt x="566" y="178"/>
                    <a:pt x="584" y="173"/>
                  </a:cubicBezTo>
                  <a:cubicBezTo>
                    <a:pt x="613" y="164"/>
                    <a:pt x="626" y="135"/>
                    <a:pt x="656" y="125"/>
                  </a:cubicBezTo>
                  <a:cubicBezTo>
                    <a:pt x="715" y="37"/>
                    <a:pt x="741" y="43"/>
                    <a:pt x="832" y="13"/>
                  </a:cubicBezTo>
                  <a:cubicBezTo>
                    <a:pt x="872" y="16"/>
                    <a:pt x="923" y="0"/>
                    <a:pt x="952" y="29"/>
                  </a:cubicBezTo>
                  <a:cubicBezTo>
                    <a:pt x="966" y="43"/>
                    <a:pt x="984" y="77"/>
                    <a:pt x="984" y="77"/>
                  </a:cubicBezTo>
                  <a:cubicBezTo>
                    <a:pt x="982" y="91"/>
                    <a:pt x="985" y="150"/>
                    <a:pt x="960" y="165"/>
                  </a:cubicBezTo>
                  <a:cubicBezTo>
                    <a:pt x="939" y="178"/>
                    <a:pt x="912" y="181"/>
                    <a:pt x="888" y="189"/>
                  </a:cubicBezTo>
                  <a:cubicBezTo>
                    <a:pt x="866" y="196"/>
                    <a:pt x="835" y="216"/>
                    <a:pt x="816" y="229"/>
                  </a:cubicBezTo>
                  <a:cubicBezTo>
                    <a:pt x="805" y="245"/>
                    <a:pt x="795" y="261"/>
                    <a:pt x="784" y="277"/>
                  </a:cubicBezTo>
                  <a:cubicBezTo>
                    <a:pt x="779" y="285"/>
                    <a:pt x="768" y="301"/>
                    <a:pt x="768" y="301"/>
                  </a:cubicBezTo>
                  <a:cubicBezTo>
                    <a:pt x="765" y="317"/>
                    <a:pt x="765" y="334"/>
                    <a:pt x="760" y="349"/>
                  </a:cubicBezTo>
                  <a:cubicBezTo>
                    <a:pt x="742" y="403"/>
                    <a:pt x="664" y="417"/>
                    <a:pt x="616" y="429"/>
                  </a:cubicBezTo>
                  <a:cubicBezTo>
                    <a:pt x="576" y="426"/>
                    <a:pt x="536" y="425"/>
                    <a:pt x="496" y="421"/>
                  </a:cubicBezTo>
                  <a:cubicBezTo>
                    <a:pt x="471" y="418"/>
                    <a:pt x="440" y="392"/>
                    <a:pt x="424" y="381"/>
                  </a:cubicBezTo>
                  <a:cubicBezTo>
                    <a:pt x="406" y="369"/>
                    <a:pt x="381" y="372"/>
                    <a:pt x="360" y="365"/>
                  </a:cubicBezTo>
                  <a:cubicBezTo>
                    <a:pt x="328" y="368"/>
                    <a:pt x="296" y="368"/>
                    <a:pt x="264" y="373"/>
                  </a:cubicBezTo>
                  <a:cubicBezTo>
                    <a:pt x="214" y="381"/>
                    <a:pt x="176" y="411"/>
                    <a:pt x="128" y="421"/>
                  </a:cubicBezTo>
                  <a:cubicBezTo>
                    <a:pt x="115" y="418"/>
                    <a:pt x="72" y="415"/>
                    <a:pt x="72" y="397"/>
                  </a:cubicBezTo>
                  <a:close/>
                </a:path>
              </a:pathLst>
            </a:custGeom>
            <a:solidFill>
              <a:srgbClr val="3366FF">
                <a:alpha val="50195"/>
              </a:srgbClr>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Freeform 6"/>
            <p:cNvSpPr>
              <a:spLocks/>
            </p:cNvSpPr>
            <p:nvPr/>
          </p:nvSpPr>
          <p:spPr bwMode="auto">
            <a:xfrm>
              <a:off x="3493" y="1256"/>
              <a:ext cx="326" cy="178"/>
            </a:xfrm>
            <a:custGeom>
              <a:avLst/>
              <a:gdLst>
                <a:gd name="T0" fmla="*/ 241 w 336"/>
                <a:gd name="T1" fmla="*/ 0 h 168"/>
                <a:gd name="T2" fmla="*/ 172 w 336"/>
                <a:gd name="T3" fmla="*/ 106 h 168"/>
                <a:gd name="T4" fmla="*/ 120 w 336"/>
                <a:gd name="T5" fmla="*/ 182 h 168"/>
                <a:gd name="T6" fmla="*/ 109 w 336"/>
                <a:gd name="T7" fmla="*/ 272 h 168"/>
                <a:gd name="T8" fmla="*/ 0 w 336"/>
                <a:gd name="T9" fmla="*/ 318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68">
                  <a:moveTo>
                    <a:pt x="336" y="0"/>
                  </a:moveTo>
                  <a:cubicBezTo>
                    <a:pt x="303" y="22"/>
                    <a:pt x="272" y="35"/>
                    <a:pt x="240" y="56"/>
                  </a:cubicBezTo>
                  <a:cubicBezTo>
                    <a:pt x="217" y="91"/>
                    <a:pt x="206" y="83"/>
                    <a:pt x="168" y="96"/>
                  </a:cubicBezTo>
                  <a:cubicBezTo>
                    <a:pt x="163" y="112"/>
                    <a:pt x="168" y="139"/>
                    <a:pt x="152" y="144"/>
                  </a:cubicBezTo>
                  <a:cubicBezTo>
                    <a:pt x="82" y="167"/>
                    <a:pt x="80" y="168"/>
                    <a:pt x="0" y="168"/>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Freeform 7"/>
            <p:cNvSpPr>
              <a:spLocks/>
            </p:cNvSpPr>
            <p:nvPr/>
          </p:nvSpPr>
          <p:spPr bwMode="auto">
            <a:xfrm>
              <a:off x="3665" y="1286"/>
              <a:ext cx="322" cy="234"/>
            </a:xfrm>
            <a:custGeom>
              <a:avLst/>
              <a:gdLst>
                <a:gd name="T0" fmla="*/ 26 w 322"/>
                <a:gd name="T1" fmla="*/ 194 h 234"/>
                <a:gd name="T2" fmla="*/ 18 w 322"/>
                <a:gd name="T3" fmla="*/ 162 h 234"/>
                <a:gd name="T4" fmla="*/ 10 w 322"/>
                <a:gd name="T5" fmla="*/ 138 h 234"/>
                <a:gd name="T6" fmla="*/ 82 w 322"/>
                <a:gd name="T7" fmla="*/ 98 h 234"/>
                <a:gd name="T8" fmla="*/ 122 w 322"/>
                <a:gd name="T9" fmla="*/ 42 h 234"/>
                <a:gd name="T10" fmla="*/ 178 w 322"/>
                <a:gd name="T11" fmla="*/ 26 h 234"/>
                <a:gd name="T12" fmla="*/ 186 w 322"/>
                <a:gd name="T13" fmla="*/ 50 h 234"/>
                <a:gd name="T14" fmla="*/ 282 w 322"/>
                <a:gd name="T15" fmla="*/ 74 h 234"/>
                <a:gd name="T16" fmla="*/ 322 w 322"/>
                <a:gd name="T17" fmla="*/ 146 h 234"/>
                <a:gd name="T18" fmla="*/ 266 w 322"/>
                <a:gd name="T19" fmla="*/ 194 h 234"/>
                <a:gd name="T20" fmla="*/ 130 w 322"/>
                <a:gd name="T21" fmla="*/ 194 h 234"/>
                <a:gd name="T22" fmla="*/ 58 w 322"/>
                <a:gd name="T23" fmla="*/ 234 h 234"/>
                <a:gd name="T24" fmla="*/ 26 w 322"/>
                <a:gd name="T25" fmla="*/ 194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34">
                  <a:moveTo>
                    <a:pt x="26" y="194"/>
                  </a:moveTo>
                  <a:cubicBezTo>
                    <a:pt x="23" y="183"/>
                    <a:pt x="21" y="173"/>
                    <a:pt x="18" y="162"/>
                  </a:cubicBezTo>
                  <a:cubicBezTo>
                    <a:pt x="16" y="154"/>
                    <a:pt x="5" y="145"/>
                    <a:pt x="10" y="138"/>
                  </a:cubicBezTo>
                  <a:cubicBezTo>
                    <a:pt x="27" y="114"/>
                    <a:pt x="56" y="107"/>
                    <a:pt x="82" y="98"/>
                  </a:cubicBezTo>
                  <a:cubicBezTo>
                    <a:pt x="101" y="42"/>
                    <a:pt x="82" y="55"/>
                    <a:pt x="122" y="42"/>
                  </a:cubicBezTo>
                  <a:cubicBezTo>
                    <a:pt x="138" y="18"/>
                    <a:pt x="139" y="0"/>
                    <a:pt x="178" y="26"/>
                  </a:cubicBezTo>
                  <a:cubicBezTo>
                    <a:pt x="185" y="31"/>
                    <a:pt x="180" y="44"/>
                    <a:pt x="186" y="50"/>
                  </a:cubicBezTo>
                  <a:cubicBezTo>
                    <a:pt x="204" y="68"/>
                    <a:pt x="258" y="68"/>
                    <a:pt x="282" y="74"/>
                  </a:cubicBezTo>
                  <a:cubicBezTo>
                    <a:pt x="319" y="129"/>
                    <a:pt x="308" y="104"/>
                    <a:pt x="322" y="146"/>
                  </a:cubicBezTo>
                  <a:cubicBezTo>
                    <a:pt x="311" y="178"/>
                    <a:pt x="297" y="184"/>
                    <a:pt x="266" y="194"/>
                  </a:cubicBezTo>
                  <a:cubicBezTo>
                    <a:pt x="190" y="186"/>
                    <a:pt x="197" y="181"/>
                    <a:pt x="130" y="194"/>
                  </a:cubicBezTo>
                  <a:cubicBezTo>
                    <a:pt x="103" y="199"/>
                    <a:pt x="58" y="234"/>
                    <a:pt x="58" y="234"/>
                  </a:cubicBezTo>
                  <a:cubicBezTo>
                    <a:pt x="39" y="229"/>
                    <a:pt x="0" y="220"/>
                    <a:pt x="26" y="194"/>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Freeform 8"/>
            <p:cNvSpPr>
              <a:spLocks/>
            </p:cNvSpPr>
            <p:nvPr/>
          </p:nvSpPr>
          <p:spPr bwMode="auto">
            <a:xfrm>
              <a:off x="4211" y="1334"/>
              <a:ext cx="256" cy="162"/>
            </a:xfrm>
            <a:custGeom>
              <a:avLst/>
              <a:gdLst>
                <a:gd name="T0" fmla="*/ 0 w 256"/>
                <a:gd name="T1" fmla="*/ 42 h 162"/>
                <a:gd name="T2" fmla="*/ 64 w 256"/>
                <a:gd name="T3" fmla="*/ 10 h 162"/>
                <a:gd name="T4" fmla="*/ 88 w 256"/>
                <a:gd name="T5" fmla="*/ 26 h 162"/>
                <a:gd name="T6" fmla="*/ 240 w 256"/>
                <a:gd name="T7" fmla="*/ 34 h 162"/>
                <a:gd name="T8" fmla="*/ 256 w 256"/>
                <a:gd name="T9" fmla="*/ 82 h 162"/>
                <a:gd name="T10" fmla="*/ 232 w 256"/>
                <a:gd name="T11" fmla="*/ 146 h 162"/>
                <a:gd name="T12" fmla="*/ 184 w 256"/>
                <a:gd name="T13" fmla="*/ 162 h 162"/>
                <a:gd name="T14" fmla="*/ 120 w 256"/>
                <a:gd name="T15" fmla="*/ 154 h 162"/>
                <a:gd name="T16" fmla="*/ 72 w 256"/>
                <a:gd name="T17" fmla="*/ 114 h 162"/>
                <a:gd name="T18" fmla="*/ 0 w 256"/>
                <a:gd name="T19" fmla="*/ 98 h 162"/>
                <a:gd name="T20" fmla="*/ 8 w 256"/>
                <a:gd name="T21" fmla="*/ 66 h 162"/>
                <a:gd name="T22" fmla="*/ 0 w 256"/>
                <a:gd name="T23" fmla="*/ 42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 h="162">
                  <a:moveTo>
                    <a:pt x="0" y="42"/>
                  </a:moveTo>
                  <a:cubicBezTo>
                    <a:pt x="13" y="3"/>
                    <a:pt x="25" y="0"/>
                    <a:pt x="64" y="10"/>
                  </a:cubicBezTo>
                  <a:cubicBezTo>
                    <a:pt x="72" y="15"/>
                    <a:pt x="78" y="25"/>
                    <a:pt x="88" y="26"/>
                  </a:cubicBezTo>
                  <a:cubicBezTo>
                    <a:pt x="138" y="33"/>
                    <a:pt x="192" y="18"/>
                    <a:pt x="240" y="34"/>
                  </a:cubicBezTo>
                  <a:cubicBezTo>
                    <a:pt x="256" y="39"/>
                    <a:pt x="256" y="82"/>
                    <a:pt x="256" y="82"/>
                  </a:cubicBezTo>
                  <a:cubicBezTo>
                    <a:pt x="253" y="98"/>
                    <a:pt x="251" y="134"/>
                    <a:pt x="232" y="146"/>
                  </a:cubicBezTo>
                  <a:cubicBezTo>
                    <a:pt x="218" y="155"/>
                    <a:pt x="184" y="162"/>
                    <a:pt x="184" y="162"/>
                  </a:cubicBezTo>
                  <a:cubicBezTo>
                    <a:pt x="163" y="159"/>
                    <a:pt x="140" y="161"/>
                    <a:pt x="120" y="154"/>
                  </a:cubicBezTo>
                  <a:cubicBezTo>
                    <a:pt x="100" y="147"/>
                    <a:pt x="91" y="123"/>
                    <a:pt x="72" y="114"/>
                  </a:cubicBezTo>
                  <a:cubicBezTo>
                    <a:pt x="52" y="104"/>
                    <a:pt x="18" y="101"/>
                    <a:pt x="0" y="98"/>
                  </a:cubicBezTo>
                  <a:cubicBezTo>
                    <a:pt x="3" y="87"/>
                    <a:pt x="8" y="77"/>
                    <a:pt x="8" y="66"/>
                  </a:cubicBezTo>
                  <a:cubicBezTo>
                    <a:pt x="8" y="58"/>
                    <a:pt x="0" y="42"/>
                    <a:pt x="0" y="42"/>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9"/>
            <p:cNvSpPr>
              <a:spLocks/>
            </p:cNvSpPr>
            <p:nvPr/>
          </p:nvSpPr>
          <p:spPr bwMode="auto">
            <a:xfrm>
              <a:off x="4625" y="784"/>
              <a:ext cx="369" cy="435"/>
            </a:xfrm>
            <a:custGeom>
              <a:avLst/>
              <a:gdLst>
                <a:gd name="T0" fmla="*/ 58 w 369"/>
                <a:gd name="T1" fmla="*/ 80 h 435"/>
                <a:gd name="T2" fmla="*/ 42 w 369"/>
                <a:gd name="T3" fmla="*/ 16 h 435"/>
                <a:gd name="T4" fmla="*/ 90 w 369"/>
                <a:gd name="T5" fmla="*/ 0 h 435"/>
                <a:gd name="T6" fmla="*/ 298 w 369"/>
                <a:gd name="T7" fmla="*/ 56 h 435"/>
                <a:gd name="T8" fmla="*/ 314 w 369"/>
                <a:gd name="T9" fmla="*/ 80 h 435"/>
                <a:gd name="T10" fmla="*/ 322 w 369"/>
                <a:gd name="T11" fmla="*/ 104 h 435"/>
                <a:gd name="T12" fmla="*/ 354 w 369"/>
                <a:gd name="T13" fmla="*/ 152 h 435"/>
                <a:gd name="T14" fmla="*/ 338 w 369"/>
                <a:gd name="T15" fmla="*/ 360 h 435"/>
                <a:gd name="T16" fmla="*/ 210 w 369"/>
                <a:gd name="T17" fmla="*/ 432 h 435"/>
                <a:gd name="T18" fmla="*/ 130 w 369"/>
                <a:gd name="T19" fmla="*/ 376 h 435"/>
                <a:gd name="T20" fmla="*/ 122 w 369"/>
                <a:gd name="T21" fmla="*/ 320 h 435"/>
                <a:gd name="T22" fmla="*/ 170 w 369"/>
                <a:gd name="T23" fmla="*/ 288 h 435"/>
                <a:gd name="T24" fmla="*/ 194 w 369"/>
                <a:gd name="T25" fmla="*/ 272 h 435"/>
                <a:gd name="T26" fmla="*/ 146 w 369"/>
                <a:gd name="T27" fmla="*/ 120 h 435"/>
                <a:gd name="T28" fmla="*/ 58 w 369"/>
                <a:gd name="T29" fmla="*/ 8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435">
                  <a:moveTo>
                    <a:pt x="58" y="80"/>
                  </a:moveTo>
                  <a:cubicBezTo>
                    <a:pt x="31" y="71"/>
                    <a:pt x="0" y="70"/>
                    <a:pt x="42" y="16"/>
                  </a:cubicBezTo>
                  <a:cubicBezTo>
                    <a:pt x="52" y="3"/>
                    <a:pt x="90" y="0"/>
                    <a:pt x="90" y="0"/>
                  </a:cubicBezTo>
                  <a:cubicBezTo>
                    <a:pt x="157" y="7"/>
                    <a:pt x="240" y="17"/>
                    <a:pt x="298" y="56"/>
                  </a:cubicBezTo>
                  <a:cubicBezTo>
                    <a:pt x="303" y="64"/>
                    <a:pt x="310" y="71"/>
                    <a:pt x="314" y="80"/>
                  </a:cubicBezTo>
                  <a:cubicBezTo>
                    <a:pt x="318" y="88"/>
                    <a:pt x="318" y="97"/>
                    <a:pt x="322" y="104"/>
                  </a:cubicBezTo>
                  <a:cubicBezTo>
                    <a:pt x="331" y="121"/>
                    <a:pt x="354" y="152"/>
                    <a:pt x="354" y="152"/>
                  </a:cubicBezTo>
                  <a:cubicBezTo>
                    <a:pt x="363" y="203"/>
                    <a:pt x="369" y="314"/>
                    <a:pt x="338" y="360"/>
                  </a:cubicBezTo>
                  <a:cubicBezTo>
                    <a:pt x="308" y="404"/>
                    <a:pt x="258" y="420"/>
                    <a:pt x="210" y="432"/>
                  </a:cubicBezTo>
                  <a:cubicBezTo>
                    <a:pt x="159" y="426"/>
                    <a:pt x="110" y="435"/>
                    <a:pt x="130" y="376"/>
                  </a:cubicBezTo>
                  <a:cubicBezTo>
                    <a:pt x="118" y="358"/>
                    <a:pt x="100" y="345"/>
                    <a:pt x="122" y="320"/>
                  </a:cubicBezTo>
                  <a:cubicBezTo>
                    <a:pt x="135" y="306"/>
                    <a:pt x="154" y="299"/>
                    <a:pt x="170" y="288"/>
                  </a:cubicBezTo>
                  <a:cubicBezTo>
                    <a:pt x="178" y="283"/>
                    <a:pt x="194" y="272"/>
                    <a:pt x="194" y="272"/>
                  </a:cubicBezTo>
                  <a:cubicBezTo>
                    <a:pt x="229" y="219"/>
                    <a:pt x="207" y="140"/>
                    <a:pt x="146" y="120"/>
                  </a:cubicBezTo>
                  <a:cubicBezTo>
                    <a:pt x="115" y="89"/>
                    <a:pt x="101" y="89"/>
                    <a:pt x="58" y="80"/>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10"/>
            <p:cNvSpPr>
              <a:spLocks/>
            </p:cNvSpPr>
            <p:nvPr/>
          </p:nvSpPr>
          <p:spPr bwMode="auto">
            <a:xfrm>
              <a:off x="4779" y="872"/>
              <a:ext cx="304" cy="96"/>
            </a:xfrm>
            <a:custGeom>
              <a:avLst/>
              <a:gdLst>
                <a:gd name="T0" fmla="*/ 0 w 304"/>
                <a:gd name="T1" fmla="*/ 96 h 96"/>
                <a:gd name="T2" fmla="*/ 56 w 304"/>
                <a:gd name="T3" fmla="*/ 88 h 96"/>
                <a:gd name="T4" fmla="*/ 96 w 304"/>
                <a:gd name="T5" fmla="*/ 48 h 96"/>
                <a:gd name="T6" fmla="*/ 144 w 304"/>
                <a:gd name="T7" fmla="*/ 24 h 96"/>
                <a:gd name="T8" fmla="*/ 304 w 304"/>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96">
                  <a:moveTo>
                    <a:pt x="0" y="96"/>
                  </a:moveTo>
                  <a:cubicBezTo>
                    <a:pt x="19" y="93"/>
                    <a:pt x="38" y="93"/>
                    <a:pt x="56" y="88"/>
                  </a:cubicBezTo>
                  <a:cubicBezTo>
                    <a:pt x="94" y="76"/>
                    <a:pt x="68" y="70"/>
                    <a:pt x="96" y="48"/>
                  </a:cubicBezTo>
                  <a:cubicBezTo>
                    <a:pt x="110" y="37"/>
                    <a:pt x="128" y="31"/>
                    <a:pt x="144" y="24"/>
                  </a:cubicBezTo>
                  <a:cubicBezTo>
                    <a:pt x="196" y="1"/>
                    <a:pt x="247" y="0"/>
                    <a:pt x="304" y="0"/>
                  </a:cubicBezTo>
                </a:path>
              </a:pathLst>
            </a:cu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11"/>
            <p:cNvSpPr>
              <a:spLocks noChangeArrowheads="1"/>
            </p:cNvSpPr>
            <p:nvPr/>
          </p:nvSpPr>
          <p:spPr bwMode="auto">
            <a:xfrm>
              <a:off x="3497" y="729"/>
              <a:ext cx="1597" cy="834"/>
            </a:xfrm>
            <a:prstGeom prst="rect">
              <a:avLst/>
            </a:prstGeom>
            <a:solidFill>
              <a:srgbClr val="969696">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Rectangle 12"/>
            <p:cNvSpPr>
              <a:spLocks noChangeArrowheads="1"/>
            </p:cNvSpPr>
            <p:nvPr/>
          </p:nvSpPr>
          <p:spPr bwMode="auto">
            <a:xfrm>
              <a:off x="3497" y="729"/>
              <a:ext cx="1597" cy="83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5" name="Oval 13"/>
          <p:cNvSpPr>
            <a:spLocks noChangeArrowheads="1"/>
          </p:cNvSpPr>
          <p:nvPr/>
        </p:nvSpPr>
        <p:spPr bwMode="auto">
          <a:xfrm>
            <a:off x="5267325" y="2908300"/>
            <a:ext cx="122238" cy="130175"/>
          </a:xfrm>
          <a:prstGeom prst="ellipse">
            <a:avLst/>
          </a:prstGeom>
          <a:solidFill>
            <a:srgbClr val="8000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Text Box 14"/>
          <p:cNvSpPr txBox="1">
            <a:spLocks noChangeArrowheads="1"/>
          </p:cNvSpPr>
          <p:nvPr/>
        </p:nvSpPr>
        <p:spPr bwMode="auto">
          <a:xfrm>
            <a:off x="5210175" y="3216275"/>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CC"/>
                </a:solidFill>
                <a:effectLst/>
                <a:uLnTx/>
                <a:uFillTx/>
                <a:latin typeface="Arial" charset="0"/>
                <a:cs typeface="Arial" charset="0"/>
              </a:rPr>
              <a:t>E2 + C1 + R1</a:t>
            </a:r>
          </a:p>
        </p:txBody>
      </p:sp>
      <p:grpSp>
        <p:nvGrpSpPr>
          <p:cNvPr id="17" name="Group 15"/>
          <p:cNvGrpSpPr>
            <a:grpSpLocks/>
          </p:cNvGrpSpPr>
          <p:nvPr/>
        </p:nvGrpSpPr>
        <p:grpSpPr bwMode="auto">
          <a:xfrm>
            <a:off x="7053263" y="2214563"/>
            <a:ext cx="1785937" cy="1000125"/>
            <a:chOff x="3493" y="728"/>
            <a:chExt cx="1601" cy="835"/>
          </a:xfrm>
        </p:grpSpPr>
        <p:sp>
          <p:nvSpPr>
            <p:cNvPr id="18" name="Rectangle 16"/>
            <p:cNvSpPr>
              <a:spLocks noChangeArrowheads="1"/>
            </p:cNvSpPr>
            <p:nvPr/>
          </p:nvSpPr>
          <p:spPr bwMode="auto">
            <a:xfrm>
              <a:off x="3494" y="728"/>
              <a:ext cx="1597" cy="835"/>
            </a:xfrm>
            <a:prstGeom prst="rect">
              <a:avLst/>
            </a:prstGeom>
            <a:solidFill>
              <a:srgbClr val="FF9966">
                <a:alpha val="65097"/>
              </a:srgb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17"/>
            <p:cNvSpPr>
              <a:spLocks/>
            </p:cNvSpPr>
            <p:nvPr/>
          </p:nvSpPr>
          <p:spPr bwMode="auto">
            <a:xfrm>
              <a:off x="3811" y="899"/>
              <a:ext cx="985" cy="429"/>
            </a:xfrm>
            <a:custGeom>
              <a:avLst/>
              <a:gdLst>
                <a:gd name="T0" fmla="*/ 72 w 985"/>
                <a:gd name="T1" fmla="*/ 397 h 429"/>
                <a:gd name="T2" fmla="*/ 0 w 985"/>
                <a:gd name="T3" fmla="*/ 333 h 429"/>
                <a:gd name="T4" fmla="*/ 8 w 985"/>
                <a:gd name="T5" fmla="*/ 285 h 429"/>
                <a:gd name="T6" fmla="*/ 152 w 985"/>
                <a:gd name="T7" fmla="*/ 221 h 429"/>
                <a:gd name="T8" fmla="*/ 192 w 985"/>
                <a:gd name="T9" fmla="*/ 189 h 429"/>
                <a:gd name="T10" fmla="*/ 208 w 985"/>
                <a:gd name="T11" fmla="*/ 165 h 429"/>
                <a:gd name="T12" fmla="*/ 232 w 985"/>
                <a:gd name="T13" fmla="*/ 149 h 429"/>
                <a:gd name="T14" fmla="*/ 304 w 985"/>
                <a:gd name="T15" fmla="*/ 101 h 429"/>
                <a:gd name="T16" fmla="*/ 368 w 985"/>
                <a:gd name="T17" fmla="*/ 109 h 429"/>
                <a:gd name="T18" fmla="*/ 416 w 985"/>
                <a:gd name="T19" fmla="*/ 141 h 429"/>
                <a:gd name="T20" fmla="*/ 528 w 985"/>
                <a:gd name="T21" fmla="*/ 181 h 429"/>
                <a:gd name="T22" fmla="*/ 584 w 985"/>
                <a:gd name="T23" fmla="*/ 173 h 429"/>
                <a:gd name="T24" fmla="*/ 656 w 985"/>
                <a:gd name="T25" fmla="*/ 125 h 429"/>
                <a:gd name="T26" fmla="*/ 832 w 985"/>
                <a:gd name="T27" fmla="*/ 13 h 429"/>
                <a:gd name="T28" fmla="*/ 952 w 985"/>
                <a:gd name="T29" fmla="*/ 29 h 429"/>
                <a:gd name="T30" fmla="*/ 984 w 985"/>
                <a:gd name="T31" fmla="*/ 77 h 429"/>
                <a:gd name="T32" fmla="*/ 960 w 985"/>
                <a:gd name="T33" fmla="*/ 165 h 429"/>
                <a:gd name="T34" fmla="*/ 888 w 985"/>
                <a:gd name="T35" fmla="*/ 189 h 429"/>
                <a:gd name="T36" fmla="*/ 816 w 985"/>
                <a:gd name="T37" fmla="*/ 229 h 429"/>
                <a:gd name="T38" fmla="*/ 784 w 985"/>
                <a:gd name="T39" fmla="*/ 277 h 429"/>
                <a:gd name="T40" fmla="*/ 768 w 985"/>
                <a:gd name="T41" fmla="*/ 301 h 429"/>
                <a:gd name="T42" fmla="*/ 760 w 985"/>
                <a:gd name="T43" fmla="*/ 349 h 429"/>
                <a:gd name="T44" fmla="*/ 616 w 985"/>
                <a:gd name="T45" fmla="*/ 429 h 429"/>
                <a:gd name="T46" fmla="*/ 496 w 985"/>
                <a:gd name="T47" fmla="*/ 421 h 429"/>
                <a:gd name="T48" fmla="*/ 424 w 985"/>
                <a:gd name="T49" fmla="*/ 381 h 429"/>
                <a:gd name="T50" fmla="*/ 360 w 985"/>
                <a:gd name="T51" fmla="*/ 365 h 429"/>
                <a:gd name="T52" fmla="*/ 264 w 985"/>
                <a:gd name="T53" fmla="*/ 373 h 429"/>
                <a:gd name="T54" fmla="*/ 128 w 985"/>
                <a:gd name="T55" fmla="*/ 421 h 429"/>
                <a:gd name="T56" fmla="*/ 72 w 985"/>
                <a:gd name="T57" fmla="*/ 397 h 4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5" h="429">
                  <a:moveTo>
                    <a:pt x="72" y="397"/>
                  </a:moveTo>
                  <a:cubicBezTo>
                    <a:pt x="16" y="378"/>
                    <a:pt x="19" y="389"/>
                    <a:pt x="0" y="333"/>
                  </a:cubicBezTo>
                  <a:cubicBezTo>
                    <a:pt x="3" y="317"/>
                    <a:pt x="1" y="300"/>
                    <a:pt x="8" y="285"/>
                  </a:cubicBezTo>
                  <a:cubicBezTo>
                    <a:pt x="26" y="245"/>
                    <a:pt x="117" y="233"/>
                    <a:pt x="152" y="221"/>
                  </a:cubicBezTo>
                  <a:cubicBezTo>
                    <a:pt x="198" y="152"/>
                    <a:pt x="137" y="233"/>
                    <a:pt x="192" y="189"/>
                  </a:cubicBezTo>
                  <a:cubicBezTo>
                    <a:pt x="200" y="183"/>
                    <a:pt x="201" y="172"/>
                    <a:pt x="208" y="165"/>
                  </a:cubicBezTo>
                  <a:cubicBezTo>
                    <a:pt x="215" y="158"/>
                    <a:pt x="224" y="154"/>
                    <a:pt x="232" y="149"/>
                  </a:cubicBezTo>
                  <a:cubicBezTo>
                    <a:pt x="252" y="118"/>
                    <a:pt x="271" y="118"/>
                    <a:pt x="304" y="101"/>
                  </a:cubicBezTo>
                  <a:cubicBezTo>
                    <a:pt x="325" y="104"/>
                    <a:pt x="348" y="102"/>
                    <a:pt x="368" y="109"/>
                  </a:cubicBezTo>
                  <a:cubicBezTo>
                    <a:pt x="386" y="115"/>
                    <a:pt x="398" y="135"/>
                    <a:pt x="416" y="141"/>
                  </a:cubicBezTo>
                  <a:cubicBezTo>
                    <a:pt x="454" y="154"/>
                    <a:pt x="490" y="168"/>
                    <a:pt x="528" y="181"/>
                  </a:cubicBezTo>
                  <a:cubicBezTo>
                    <a:pt x="547" y="178"/>
                    <a:pt x="566" y="178"/>
                    <a:pt x="584" y="173"/>
                  </a:cubicBezTo>
                  <a:cubicBezTo>
                    <a:pt x="613" y="164"/>
                    <a:pt x="626" y="135"/>
                    <a:pt x="656" y="125"/>
                  </a:cubicBezTo>
                  <a:cubicBezTo>
                    <a:pt x="715" y="37"/>
                    <a:pt x="741" y="43"/>
                    <a:pt x="832" y="13"/>
                  </a:cubicBezTo>
                  <a:cubicBezTo>
                    <a:pt x="872" y="16"/>
                    <a:pt x="923" y="0"/>
                    <a:pt x="952" y="29"/>
                  </a:cubicBezTo>
                  <a:cubicBezTo>
                    <a:pt x="966" y="43"/>
                    <a:pt x="984" y="77"/>
                    <a:pt x="984" y="77"/>
                  </a:cubicBezTo>
                  <a:cubicBezTo>
                    <a:pt x="982" y="91"/>
                    <a:pt x="985" y="150"/>
                    <a:pt x="960" y="165"/>
                  </a:cubicBezTo>
                  <a:cubicBezTo>
                    <a:pt x="939" y="178"/>
                    <a:pt x="912" y="181"/>
                    <a:pt x="888" y="189"/>
                  </a:cubicBezTo>
                  <a:cubicBezTo>
                    <a:pt x="866" y="196"/>
                    <a:pt x="835" y="216"/>
                    <a:pt x="816" y="229"/>
                  </a:cubicBezTo>
                  <a:cubicBezTo>
                    <a:pt x="805" y="245"/>
                    <a:pt x="795" y="261"/>
                    <a:pt x="784" y="277"/>
                  </a:cubicBezTo>
                  <a:cubicBezTo>
                    <a:pt x="779" y="285"/>
                    <a:pt x="768" y="301"/>
                    <a:pt x="768" y="301"/>
                  </a:cubicBezTo>
                  <a:cubicBezTo>
                    <a:pt x="765" y="317"/>
                    <a:pt x="765" y="334"/>
                    <a:pt x="760" y="349"/>
                  </a:cubicBezTo>
                  <a:cubicBezTo>
                    <a:pt x="742" y="403"/>
                    <a:pt x="664" y="417"/>
                    <a:pt x="616" y="429"/>
                  </a:cubicBezTo>
                  <a:cubicBezTo>
                    <a:pt x="576" y="426"/>
                    <a:pt x="536" y="425"/>
                    <a:pt x="496" y="421"/>
                  </a:cubicBezTo>
                  <a:cubicBezTo>
                    <a:pt x="471" y="418"/>
                    <a:pt x="440" y="392"/>
                    <a:pt x="424" y="381"/>
                  </a:cubicBezTo>
                  <a:cubicBezTo>
                    <a:pt x="406" y="369"/>
                    <a:pt x="381" y="372"/>
                    <a:pt x="360" y="365"/>
                  </a:cubicBezTo>
                  <a:cubicBezTo>
                    <a:pt x="328" y="368"/>
                    <a:pt x="296" y="368"/>
                    <a:pt x="264" y="373"/>
                  </a:cubicBezTo>
                  <a:cubicBezTo>
                    <a:pt x="214" y="381"/>
                    <a:pt x="176" y="411"/>
                    <a:pt x="128" y="421"/>
                  </a:cubicBezTo>
                  <a:cubicBezTo>
                    <a:pt x="115" y="418"/>
                    <a:pt x="72" y="415"/>
                    <a:pt x="72" y="397"/>
                  </a:cubicBezTo>
                  <a:close/>
                </a:path>
              </a:pathLst>
            </a:custGeom>
            <a:solidFill>
              <a:srgbClr val="3366FF">
                <a:alpha val="50195"/>
              </a:srgbClr>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18"/>
            <p:cNvSpPr>
              <a:spLocks/>
            </p:cNvSpPr>
            <p:nvPr/>
          </p:nvSpPr>
          <p:spPr bwMode="auto">
            <a:xfrm>
              <a:off x="3493" y="1256"/>
              <a:ext cx="326" cy="178"/>
            </a:xfrm>
            <a:custGeom>
              <a:avLst/>
              <a:gdLst>
                <a:gd name="T0" fmla="*/ 241 w 336"/>
                <a:gd name="T1" fmla="*/ 0 h 168"/>
                <a:gd name="T2" fmla="*/ 172 w 336"/>
                <a:gd name="T3" fmla="*/ 106 h 168"/>
                <a:gd name="T4" fmla="*/ 120 w 336"/>
                <a:gd name="T5" fmla="*/ 182 h 168"/>
                <a:gd name="T6" fmla="*/ 109 w 336"/>
                <a:gd name="T7" fmla="*/ 272 h 168"/>
                <a:gd name="T8" fmla="*/ 0 w 336"/>
                <a:gd name="T9" fmla="*/ 318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68">
                  <a:moveTo>
                    <a:pt x="336" y="0"/>
                  </a:moveTo>
                  <a:cubicBezTo>
                    <a:pt x="303" y="22"/>
                    <a:pt x="272" y="35"/>
                    <a:pt x="240" y="56"/>
                  </a:cubicBezTo>
                  <a:cubicBezTo>
                    <a:pt x="217" y="91"/>
                    <a:pt x="206" y="83"/>
                    <a:pt x="168" y="96"/>
                  </a:cubicBezTo>
                  <a:cubicBezTo>
                    <a:pt x="163" y="112"/>
                    <a:pt x="168" y="139"/>
                    <a:pt x="152" y="144"/>
                  </a:cubicBezTo>
                  <a:cubicBezTo>
                    <a:pt x="82" y="167"/>
                    <a:pt x="80" y="168"/>
                    <a:pt x="0" y="168"/>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19"/>
            <p:cNvSpPr>
              <a:spLocks/>
            </p:cNvSpPr>
            <p:nvPr/>
          </p:nvSpPr>
          <p:spPr bwMode="auto">
            <a:xfrm>
              <a:off x="3665" y="1286"/>
              <a:ext cx="322" cy="234"/>
            </a:xfrm>
            <a:custGeom>
              <a:avLst/>
              <a:gdLst>
                <a:gd name="T0" fmla="*/ 26 w 322"/>
                <a:gd name="T1" fmla="*/ 194 h 234"/>
                <a:gd name="T2" fmla="*/ 18 w 322"/>
                <a:gd name="T3" fmla="*/ 162 h 234"/>
                <a:gd name="T4" fmla="*/ 10 w 322"/>
                <a:gd name="T5" fmla="*/ 138 h 234"/>
                <a:gd name="T6" fmla="*/ 82 w 322"/>
                <a:gd name="T7" fmla="*/ 98 h 234"/>
                <a:gd name="T8" fmla="*/ 122 w 322"/>
                <a:gd name="T9" fmla="*/ 42 h 234"/>
                <a:gd name="T10" fmla="*/ 178 w 322"/>
                <a:gd name="T11" fmla="*/ 26 h 234"/>
                <a:gd name="T12" fmla="*/ 186 w 322"/>
                <a:gd name="T13" fmla="*/ 50 h 234"/>
                <a:gd name="T14" fmla="*/ 282 w 322"/>
                <a:gd name="T15" fmla="*/ 74 h 234"/>
                <a:gd name="T16" fmla="*/ 322 w 322"/>
                <a:gd name="T17" fmla="*/ 146 h 234"/>
                <a:gd name="T18" fmla="*/ 266 w 322"/>
                <a:gd name="T19" fmla="*/ 194 h 234"/>
                <a:gd name="T20" fmla="*/ 130 w 322"/>
                <a:gd name="T21" fmla="*/ 194 h 234"/>
                <a:gd name="T22" fmla="*/ 58 w 322"/>
                <a:gd name="T23" fmla="*/ 234 h 234"/>
                <a:gd name="T24" fmla="*/ 26 w 322"/>
                <a:gd name="T25" fmla="*/ 194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34">
                  <a:moveTo>
                    <a:pt x="26" y="194"/>
                  </a:moveTo>
                  <a:cubicBezTo>
                    <a:pt x="23" y="183"/>
                    <a:pt x="21" y="173"/>
                    <a:pt x="18" y="162"/>
                  </a:cubicBezTo>
                  <a:cubicBezTo>
                    <a:pt x="16" y="154"/>
                    <a:pt x="5" y="145"/>
                    <a:pt x="10" y="138"/>
                  </a:cubicBezTo>
                  <a:cubicBezTo>
                    <a:pt x="27" y="114"/>
                    <a:pt x="56" y="107"/>
                    <a:pt x="82" y="98"/>
                  </a:cubicBezTo>
                  <a:cubicBezTo>
                    <a:pt x="101" y="42"/>
                    <a:pt x="82" y="55"/>
                    <a:pt x="122" y="42"/>
                  </a:cubicBezTo>
                  <a:cubicBezTo>
                    <a:pt x="138" y="18"/>
                    <a:pt x="139" y="0"/>
                    <a:pt x="178" y="26"/>
                  </a:cubicBezTo>
                  <a:cubicBezTo>
                    <a:pt x="185" y="31"/>
                    <a:pt x="180" y="44"/>
                    <a:pt x="186" y="50"/>
                  </a:cubicBezTo>
                  <a:cubicBezTo>
                    <a:pt x="204" y="68"/>
                    <a:pt x="258" y="68"/>
                    <a:pt x="282" y="74"/>
                  </a:cubicBezTo>
                  <a:cubicBezTo>
                    <a:pt x="319" y="129"/>
                    <a:pt x="308" y="104"/>
                    <a:pt x="322" y="146"/>
                  </a:cubicBezTo>
                  <a:cubicBezTo>
                    <a:pt x="311" y="178"/>
                    <a:pt x="297" y="184"/>
                    <a:pt x="266" y="194"/>
                  </a:cubicBezTo>
                  <a:cubicBezTo>
                    <a:pt x="190" y="186"/>
                    <a:pt x="197" y="181"/>
                    <a:pt x="130" y="194"/>
                  </a:cubicBezTo>
                  <a:cubicBezTo>
                    <a:pt x="103" y="199"/>
                    <a:pt x="58" y="234"/>
                    <a:pt x="58" y="234"/>
                  </a:cubicBezTo>
                  <a:cubicBezTo>
                    <a:pt x="39" y="229"/>
                    <a:pt x="0" y="220"/>
                    <a:pt x="26" y="194"/>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20"/>
            <p:cNvSpPr>
              <a:spLocks/>
            </p:cNvSpPr>
            <p:nvPr/>
          </p:nvSpPr>
          <p:spPr bwMode="auto">
            <a:xfrm>
              <a:off x="4211" y="1334"/>
              <a:ext cx="256" cy="162"/>
            </a:xfrm>
            <a:custGeom>
              <a:avLst/>
              <a:gdLst>
                <a:gd name="T0" fmla="*/ 0 w 256"/>
                <a:gd name="T1" fmla="*/ 42 h 162"/>
                <a:gd name="T2" fmla="*/ 64 w 256"/>
                <a:gd name="T3" fmla="*/ 10 h 162"/>
                <a:gd name="T4" fmla="*/ 88 w 256"/>
                <a:gd name="T5" fmla="*/ 26 h 162"/>
                <a:gd name="T6" fmla="*/ 240 w 256"/>
                <a:gd name="T7" fmla="*/ 34 h 162"/>
                <a:gd name="T8" fmla="*/ 256 w 256"/>
                <a:gd name="T9" fmla="*/ 82 h 162"/>
                <a:gd name="T10" fmla="*/ 232 w 256"/>
                <a:gd name="T11" fmla="*/ 146 h 162"/>
                <a:gd name="T12" fmla="*/ 184 w 256"/>
                <a:gd name="T13" fmla="*/ 162 h 162"/>
                <a:gd name="T14" fmla="*/ 120 w 256"/>
                <a:gd name="T15" fmla="*/ 154 h 162"/>
                <a:gd name="T16" fmla="*/ 72 w 256"/>
                <a:gd name="T17" fmla="*/ 114 h 162"/>
                <a:gd name="T18" fmla="*/ 0 w 256"/>
                <a:gd name="T19" fmla="*/ 98 h 162"/>
                <a:gd name="T20" fmla="*/ 8 w 256"/>
                <a:gd name="T21" fmla="*/ 66 h 162"/>
                <a:gd name="T22" fmla="*/ 0 w 256"/>
                <a:gd name="T23" fmla="*/ 42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 h="162">
                  <a:moveTo>
                    <a:pt x="0" y="42"/>
                  </a:moveTo>
                  <a:cubicBezTo>
                    <a:pt x="13" y="3"/>
                    <a:pt x="25" y="0"/>
                    <a:pt x="64" y="10"/>
                  </a:cubicBezTo>
                  <a:cubicBezTo>
                    <a:pt x="72" y="15"/>
                    <a:pt x="78" y="25"/>
                    <a:pt x="88" y="26"/>
                  </a:cubicBezTo>
                  <a:cubicBezTo>
                    <a:pt x="138" y="33"/>
                    <a:pt x="192" y="18"/>
                    <a:pt x="240" y="34"/>
                  </a:cubicBezTo>
                  <a:cubicBezTo>
                    <a:pt x="256" y="39"/>
                    <a:pt x="256" y="82"/>
                    <a:pt x="256" y="82"/>
                  </a:cubicBezTo>
                  <a:cubicBezTo>
                    <a:pt x="253" y="98"/>
                    <a:pt x="251" y="134"/>
                    <a:pt x="232" y="146"/>
                  </a:cubicBezTo>
                  <a:cubicBezTo>
                    <a:pt x="218" y="155"/>
                    <a:pt x="184" y="162"/>
                    <a:pt x="184" y="162"/>
                  </a:cubicBezTo>
                  <a:cubicBezTo>
                    <a:pt x="163" y="159"/>
                    <a:pt x="140" y="161"/>
                    <a:pt x="120" y="154"/>
                  </a:cubicBezTo>
                  <a:cubicBezTo>
                    <a:pt x="100" y="147"/>
                    <a:pt x="91" y="123"/>
                    <a:pt x="72" y="114"/>
                  </a:cubicBezTo>
                  <a:cubicBezTo>
                    <a:pt x="52" y="104"/>
                    <a:pt x="18" y="101"/>
                    <a:pt x="0" y="98"/>
                  </a:cubicBezTo>
                  <a:cubicBezTo>
                    <a:pt x="3" y="87"/>
                    <a:pt x="8" y="77"/>
                    <a:pt x="8" y="66"/>
                  </a:cubicBezTo>
                  <a:cubicBezTo>
                    <a:pt x="8" y="58"/>
                    <a:pt x="0" y="42"/>
                    <a:pt x="0" y="42"/>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21"/>
            <p:cNvSpPr>
              <a:spLocks/>
            </p:cNvSpPr>
            <p:nvPr/>
          </p:nvSpPr>
          <p:spPr bwMode="auto">
            <a:xfrm>
              <a:off x="4625" y="784"/>
              <a:ext cx="369" cy="435"/>
            </a:xfrm>
            <a:custGeom>
              <a:avLst/>
              <a:gdLst>
                <a:gd name="T0" fmla="*/ 58 w 369"/>
                <a:gd name="T1" fmla="*/ 80 h 435"/>
                <a:gd name="T2" fmla="*/ 42 w 369"/>
                <a:gd name="T3" fmla="*/ 16 h 435"/>
                <a:gd name="T4" fmla="*/ 90 w 369"/>
                <a:gd name="T5" fmla="*/ 0 h 435"/>
                <a:gd name="T6" fmla="*/ 298 w 369"/>
                <a:gd name="T7" fmla="*/ 56 h 435"/>
                <a:gd name="T8" fmla="*/ 314 w 369"/>
                <a:gd name="T9" fmla="*/ 80 h 435"/>
                <a:gd name="T10" fmla="*/ 322 w 369"/>
                <a:gd name="T11" fmla="*/ 104 h 435"/>
                <a:gd name="T12" fmla="*/ 354 w 369"/>
                <a:gd name="T13" fmla="*/ 152 h 435"/>
                <a:gd name="T14" fmla="*/ 338 w 369"/>
                <a:gd name="T15" fmla="*/ 360 h 435"/>
                <a:gd name="T16" fmla="*/ 210 w 369"/>
                <a:gd name="T17" fmla="*/ 432 h 435"/>
                <a:gd name="T18" fmla="*/ 130 w 369"/>
                <a:gd name="T19" fmla="*/ 376 h 435"/>
                <a:gd name="T20" fmla="*/ 122 w 369"/>
                <a:gd name="T21" fmla="*/ 320 h 435"/>
                <a:gd name="T22" fmla="*/ 170 w 369"/>
                <a:gd name="T23" fmla="*/ 288 h 435"/>
                <a:gd name="T24" fmla="*/ 194 w 369"/>
                <a:gd name="T25" fmla="*/ 272 h 435"/>
                <a:gd name="T26" fmla="*/ 146 w 369"/>
                <a:gd name="T27" fmla="*/ 120 h 435"/>
                <a:gd name="T28" fmla="*/ 58 w 369"/>
                <a:gd name="T29" fmla="*/ 8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435">
                  <a:moveTo>
                    <a:pt x="58" y="80"/>
                  </a:moveTo>
                  <a:cubicBezTo>
                    <a:pt x="31" y="71"/>
                    <a:pt x="0" y="70"/>
                    <a:pt x="42" y="16"/>
                  </a:cubicBezTo>
                  <a:cubicBezTo>
                    <a:pt x="52" y="3"/>
                    <a:pt x="90" y="0"/>
                    <a:pt x="90" y="0"/>
                  </a:cubicBezTo>
                  <a:cubicBezTo>
                    <a:pt x="157" y="7"/>
                    <a:pt x="240" y="17"/>
                    <a:pt x="298" y="56"/>
                  </a:cubicBezTo>
                  <a:cubicBezTo>
                    <a:pt x="303" y="64"/>
                    <a:pt x="310" y="71"/>
                    <a:pt x="314" y="80"/>
                  </a:cubicBezTo>
                  <a:cubicBezTo>
                    <a:pt x="318" y="88"/>
                    <a:pt x="318" y="97"/>
                    <a:pt x="322" y="104"/>
                  </a:cubicBezTo>
                  <a:cubicBezTo>
                    <a:pt x="331" y="121"/>
                    <a:pt x="354" y="152"/>
                    <a:pt x="354" y="152"/>
                  </a:cubicBezTo>
                  <a:cubicBezTo>
                    <a:pt x="363" y="203"/>
                    <a:pt x="369" y="314"/>
                    <a:pt x="338" y="360"/>
                  </a:cubicBezTo>
                  <a:cubicBezTo>
                    <a:pt x="308" y="404"/>
                    <a:pt x="258" y="420"/>
                    <a:pt x="210" y="432"/>
                  </a:cubicBezTo>
                  <a:cubicBezTo>
                    <a:pt x="159" y="426"/>
                    <a:pt x="110" y="435"/>
                    <a:pt x="130" y="376"/>
                  </a:cubicBezTo>
                  <a:cubicBezTo>
                    <a:pt x="118" y="358"/>
                    <a:pt x="100" y="345"/>
                    <a:pt x="122" y="320"/>
                  </a:cubicBezTo>
                  <a:cubicBezTo>
                    <a:pt x="135" y="306"/>
                    <a:pt x="154" y="299"/>
                    <a:pt x="170" y="288"/>
                  </a:cubicBezTo>
                  <a:cubicBezTo>
                    <a:pt x="178" y="283"/>
                    <a:pt x="194" y="272"/>
                    <a:pt x="194" y="272"/>
                  </a:cubicBezTo>
                  <a:cubicBezTo>
                    <a:pt x="229" y="219"/>
                    <a:pt x="207" y="140"/>
                    <a:pt x="146" y="120"/>
                  </a:cubicBezTo>
                  <a:cubicBezTo>
                    <a:pt x="115" y="89"/>
                    <a:pt x="101" y="89"/>
                    <a:pt x="58" y="80"/>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Freeform 22"/>
            <p:cNvSpPr>
              <a:spLocks/>
            </p:cNvSpPr>
            <p:nvPr/>
          </p:nvSpPr>
          <p:spPr bwMode="auto">
            <a:xfrm>
              <a:off x="4779" y="872"/>
              <a:ext cx="304" cy="96"/>
            </a:xfrm>
            <a:custGeom>
              <a:avLst/>
              <a:gdLst>
                <a:gd name="T0" fmla="*/ 0 w 304"/>
                <a:gd name="T1" fmla="*/ 96 h 96"/>
                <a:gd name="T2" fmla="*/ 56 w 304"/>
                <a:gd name="T3" fmla="*/ 88 h 96"/>
                <a:gd name="T4" fmla="*/ 96 w 304"/>
                <a:gd name="T5" fmla="*/ 48 h 96"/>
                <a:gd name="T6" fmla="*/ 144 w 304"/>
                <a:gd name="T7" fmla="*/ 24 h 96"/>
                <a:gd name="T8" fmla="*/ 304 w 304"/>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96">
                  <a:moveTo>
                    <a:pt x="0" y="96"/>
                  </a:moveTo>
                  <a:cubicBezTo>
                    <a:pt x="19" y="93"/>
                    <a:pt x="38" y="93"/>
                    <a:pt x="56" y="88"/>
                  </a:cubicBezTo>
                  <a:cubicBezTo>
                    <a:pt x="94" y="76"/>
                    <a:pt x="68" y="70"/>
                    <a:pt x="96" y="48"/>
                  </a:cubicBezTo>
                  <a:cubicBezTo>
                    <a:pt x="110" y="37"/>
                    <a:pt x="128" y="31"/>
                    <a:pt x="144" y="24"/>
                  </a:cubicBezTo>
                  <a:cubicBezTo>
                    <a:pt x="196" y="1"/>
                    <a:pt x="247" y="0"/>
                    <a:pt x="304" y="0"/>
                  </a:cubicBezTo>
                </a:path>
              </a:pathLst>
            </a:cu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3"/>
            <p:cNvSpPr>
              <a:spLocks noChangeArrowheads="1"/>
            </p:cNvSpPr>
            <p:nvPr/>
          </p:nvSpPr>
          <p:spPr bwMode="auto">
            <a:xfrm>
              <a:off x="3497" y="729"/>
              <a:ext cx="1597" cy="834"/>
            </a:xfrm>
            <a:prstGeom prst="rect">
              <a:avLst/>
            </a:prstGeom>
            <a:solidFill>
              <a:srgbClr val="969696">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4"/>
            <p:cNvSpPr>
              <a:spLocks noChangeArrowheads="1"/>
            </p:cNvSpPr>
            <p:nvPr/>
          </p:nvSpPr>
          <p:spPr bwMode="auto">
            <a:xfrm>
              <a:off x="3497" y="729"/>
              <a:ext cx="1597" cy="83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7" name="Oval 25"/>
          <p:cNvSpPr>
            <a:spLocks noChangeArrowheads="1"/>
          </p:cNvSpPr>
          <p:nvPr/>
        </p:nvSpPr>
        <p:spPr bwMode="auto">
          <a:xfrm>
            <a:off x="8024813" y="2982913"/>
            <a:ext cx="120650" cy="130175"/>
          </a:xfrm>
          <a:prstGeom prst="ellipse">
            <a:avLst/>
          </a:prstGeom>
          <a:solidFill>
            <a:srgbClr val="8000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Text Box 26"/>
          <p:cNvSpPr txBox="1">
            <a:spLocks noChangeArrowheads="1"/>
          </p:cNvSpPr>
          <p:nvPr/>
        </p:nvSpPr>
        <p:spPr bwMode="auto">
          <a:xfrm>
            <a:off x="7283450" y="3216275"/>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CC"/>
                </a:solidFill>
                <a:effectLst/>
                <a:uLnTx/>
                <a:uFillTx/>
                <a:latin typeface="Arial" charset="0"/>
                <a:cs typeface="Arial" charset="0"/>
              </a:rPr>
              <a:t>E1 + C2 + R2</a:t>
            </a:r>
          </a:p>
        </p:txBody>
      </p:sp>
      <p:grpSp>
        <p:nvGrpSpPr>
          <p:cNvPr id="29" name="Group 51"/>
          <p:cNvGrpSpPr>
            <a:grpSpLocks/>
          </p:cNvGrpSpPr>
          <p:nvPr/>
        </p:nvGrpSpPr>
        <p:grpSpPr bwMode="auto">
          <a:xfrm>
            <a:off x="4979988" y="3676650"/>
            <a:ext cx="1785937" cy="1000125"/>
            <a:chOff x="3493" y="728"/>
            <a:chExt cx="1601" cy="835"/>
          </a:xfrm>
        </p:grpSpPr>
        <p:sp>
          <p:nvSpPr>
            <p:cNvPr id="30" name="Rectangle 52"/>
            <p:cNvSpPr>
              <a:spLocks noChangeArrowheads="1"/>
            </p:cNvSpPr>
            <p:nvPr/>
          </p:nvSpPr>
          <p:spPr bwMode="auto">
            <a:xfrm>
              <a:off x="3494" y="728"/>
              <a:ext cx="1597" cy="835"/>
            </a:xfrm>
            <a:prstGeom prst="rect">
              <a:avLst/>
            </a:prstGeom>
            <a:solidFill>
              <a:srgbClr val="FF9966">
                <a:alpha val="65097"/>
              </a:srgb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53"/>
            <p:cNvSpPr>
              <a:spLocks/>
            </p:cNvSpPr>
            <p:nvPr/>
          </p:nvSpPr>
          <p:spPr bwMode="auto">
            <a:xfrm>
              <a:off x="3811" y="899"/>
              <a:ext cx="985" cy="429"/>
            </a:xfrm>
            <a:custGeom>
              <a:avLst/>
              <a:gdLst>
                <a:gd name="T0" fmla="*/ 72 w 985"/>
                <a:gd name="T1" fmla="*/ 397 h 429"/>
                <a:gd name="T2" fmla="*/ 0 w 985"/>
                <a:gd name="T3" fmla="*/ 333 h 429"/>
                <a:gd name="T4" fmla="*/ 8 w 985"/>
                <a:gd name="T5" fmla="*/ 285 h 429"/>
                <a:gd name="T6" fmla="*/ 152 w 985"/>
                <a:gd name="T7" fmla="*/ 221 h 429"/>
                <a:gd name="T8" fmla="*/ 192 w 985"/>
                <a:gd name="T9" fmla="*/ 189 h 429"/>
                <a:gd name="T10" fmla="*/ 208 w 985"/>
                <a:gd name="T11" fmla="*/ 165 h 429"/>
                <a:gd name="T12" fmla="*/ 232 w 985"/>
                <a:gd name="T13" fmla="*/ 149 h 429"/>
                <a:gd name="T14" fmla="*/ 304 w 985"/>
                <a:gd name="T15" fmla="*/ 101 h 429"/>
                <a:gd name="T16" fmla="*/ 368 w 985"/>
                <a:gd name="T17" fmla="*/ 109 h 429"/>
                <a:gd name="T18" fmla="*/ 416 w 985"/>
                <a:gd name="T19" fmla="*/ 141 h 429"/>
                <a:gd name="T20" fmla="*/ 528 w 985"/>
                <a:gd name="T21" fmla="*/ 181 h 429"/>
                <a:gd name="T22" fmla="*/ 584 w 985"/>
                <a:gd name="T23" fmla="*/ 173 h 429"/>
                <a:gd name="T24" fmla="*/ 656 w 985"/>
                <a:gd name="T25" fmla="*/ 125 h 429"/>
                <a:gd name="T26" fmla="*/ 832 w 985"/>
                <a:gd name="T27" fmla="*/ 13 h 429"/>
                <a:gd name="T28" fmla="*/ 952 w 985"/>
                <a:gd name="T29" fmla="*/ 29 h 429"/>
                <a:gd name="T30" fmla="*/ 984 w 985"/>
                <a:gd name="T31" fmla="*/ 77 h 429"/>
                <a:gd name="T32" fmla="*/ 960 w 985"/>
                <a:gd name="T33" fmla="*/ 165 h 429"/>
                <a:gd name="T34" fmla="*/ 888 w 985"/>
                <a:gd name="T35" fmla="*/ 189 h 429"/>
                <a:gd name="T36" fmla="*/ 816 w 985"/>
                <a:gd name="T37" fmla="*/ 229 h 429"/>
                <a:gd name="T38" fmla="*/ 784 w 985"/>
                <a:gd name="T39" fmla="*/ 277 h 429"/>
                <a:gd name="T40" fmla="*/ 768 w 985"/>
                <a:gd name="T41" fmla="*/ 301 h 429"/>
                <a:gd name="T42" fmla="*/ 760 w 985"/>
                <a:gd name="T43" fmla="*/ 349 h 429"/>
                <a:gd name="T44" fmla="*/ 616 w 985"/>
                <a:gd name="T45" fmla="*/ 429 h 429"/>
                <a:gd name="T46" fmla="*/ 496 w 985"/>
                <a:gd name="T47" fmla="*/ 421 h 429"/>
                <a:gd name="T48" fmla="*/ 424 w 985"/>
                <a:gd name="T49" fmla="*/ 381 h 429"/>
                <a:gd name="T50" fmla="*/ 360 w 985"/>
                <a:gd name="T51" fmla="*/ 365 h 429"/>
                <a:gd name="T52" fmla="*/ 264 w 985"/>
                <a:gd name="T53" fmla="*/ 373 h 429"/>
                <a:gd name="T54" fmla="*/ 128 w 985"/>
                <a:gd name="T55" fmla="*/ 421 h 429"/>
                <a:gd name="T56" fmla="*/ 72 w 985"/>
                <a:gd name="T57" fmla="*/ 397 h 4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5" h="429">
                  <a:moveTo>
                    <a:pt x="72" y="397"/>
                  </a:moveTo>
                  <a:cubicBezTo>
                    <a:pt x="16" y="378"/>
                    <a:pt x="19" y="389"/>
                    <a:pt x="0" y="333"/>
                  </a:cubicBezTo>
                  <a:cubicBezTo>
                    <a:pt x="3" y="317"/>
                    <a:pt x="1" y="300"/>
                    <a:pt x="8" y="285"/>
                  </a:cubicBezTo>
                  <a:cubicBezTo>
                    <a:pt x="26" y="245"/>
                    <a:pt x="117" y="233"/>
                    <a:pt x="152" y="221"/>
                  </a:cubicBezTo>
                  <a:cubicBezTo>
                    <a:pt x="198" y="152"/>
                    <a:pt x="137" y="233"/>
                    <a:pt x="192" y="189"/>
                  </a:cubicBezTo>
                  <a:cubicBezTo>
                    <a:pt x="200" y="183"/>
                    <a:pt x="201" y="172"/>
                    <a:pt x="208" y="165"/>
                  </a:cubicBezTo>
                  <a:cubicBezTo>
                    <a:pt x="215" y="158"/>
                    <a:pt x="224" y="154"/>
                    <a:pt x="232" y="149"/>
                  </a:cubicBezTo>
                  <a:cubicBezTo>
                    <a:pt x="252" y="118"/>
                    <a:pt x="271" y="118"/>
                    <a:pt x="304" y="101"/>
                  </a:cubicBezTo>
                  <a:cubicBezTo>
                    <a:pt x="325" y="104"/>
                    <a:pt x="348" y="102"/>
                    <a:pt x="368" y="109"/>
                  </a:cubicBezTo>
                  <a:cubicBezTo>
                    <a:pt x="386" y="115"/>
                    <a:pt x="398" y="135"/>
                    <a:pt x="416" y="141"/>
                  </a:cubicBezTo>
                  <a:cubicBezTo>
                    <a:pt x="454" y="154"/>
                    <a:pt x="490" y="168"/>
                    <a:pt x="528" y="181"/>
                  </a:cubicBezTo>
                  <a:cubicBezTo>
                    <a:pt x="547" y="178"/>
                    <a:pt x="566" y="178"/>
                    <a:pt x="584" y="173"/>
                  </a:cubicBezTo>
                  <a:cubicBezTo>
                    <a:pt x="613" y="164"/>
                    <a:pt x="626" y="135"/>
                    <a:pt x="656" y="125"/>
                  </a:cubicBezTo>
                  <a:cubicBezTo>
                    <a:pt x="715" y="37"/>
                    <a:pt x="741" y="43"/>
                    <a:pt x="832" y="13"/>
                  </a:cubicBezTo>
                  <a:cubicBezTo>
                    <a:pt x="872" y="16"/>
                    <a:pt x="923" y="0"/>
                    <a:pt x="952" y="29"/>
                  </a:cubicBezTo>
                  <a:cubicBezTo>
                    <a:pt x="966" y="43"/>
                    <a:pt x="984" y="77"/>
                    <a:pt x="984" y="77"/>
                  </a:cubicBezTo>
                  <a:cubicBezTo>
                    <a:pt x="982" y="91"/>
                    <a:pt x="985" y="150"/>
                    <a:pt x="960" y="165"/>
                  </a:cubicBezTo>
                  <a:cubicBezTo>
                    <a:pt x="939" y="178"/>
                    <a:pt x="912" y="181"/>
                    <a:pt x="888" y="189"/>
                  </a:cubicBezTo>
                  <a:cubicBezTo>
                    <a:pt x="866" y="196"/>
                    <a:pt x="835" y="216"/>
                    <a:pt x="816" y="229"/>
                  </a:cubicBezTo>
                  <a:cubicBezTo>
                    <a:pt x="805" y="245"/>
                    <a:pt x="795" y="261"/>
                    <a:pt x="784" y="277"/>
                  </a:cubicBezTo>
                  <a:cubicBezTo>
                    <a:pt x="779" y="285"/>
                    <a:pt x="768" y="301"/>
                    <a:pt x="768" y="301"/>
                  </a:cubicBezTo>
                  <a:cubicBezTo>
                    <a:pt x="765" y="317"/>
                    <a:pt x="765" y="334"/>
                    <a:pt x="760" y="349"/>
                  </a:cubicBezTo>
                  <a:cubicBezTo>
                    <a:pt x="742" y="403"/>
                    <a:pt x="664" y="417"/>
                    <a:pt x="616" y="429"/>
                  </a:cubicBezTo>
                  <a:cubicBezTo>
                    <a:pt x="576" y="426"/>
                    <a:pt x="536" y="425"/>
                    <a:pt x="496" y="421"/>
                  </a:cubicBezTo>
                  <a:cubicBezTo>
                    <a:pt x="471" y="418"/>
                    <a:pt x="440" y="392"/>
                    <a:pt x="424" y="381"/>
                  </a:cubicBezTo>
                  <a:cubicBezTo>
                    <a:pt x="406" y="369"/>
                    <a:pt x="381" y="372"/>
                    <a:pt x="360" y="365"/>
                  </a:cubicBezTo>
                  <a:cubicBezTo>
                    <a:pt x="328" y="368"/>
                    <a:pt x="296" y="368"/>
                    <a:pt x="264" y="373"/>
                  </a:cubicBezTo>
                  <a:cubicBezTo>
                    <a:pt x="214" y="381"/>
                    <a:pt x="176" y="411"/>
                    <a:pt x="128" y="421"/>
                  </a:cubicBezTo>
                  <a:cubicBezTo>
                    <a:pt x="115" y="418"/>
                    <a:pt x="72" y="415"/>
                    <a:pt x="72" y="397"/>
                  </a:cubicBezTo>
                  <a:close/>
                </a:path>
              </a:pathLst>
            </a:custGeom>
            <a:solidFill>
              <a:srgbClr val="3366FF">
                <a:alpha val="50195"/>
              </a:srgbClr>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Freeform 54"/>
            <p:cNvSpPr>
              <a:spLocks/>
            </p:cNvSpPr>
            <p:nvPr/>
          </p:nvSpPr>
          <p:spPr bwMode="auto">
            <a:xfrm>
              <a:off x="3493" y="1256"/>
              <a:ext cx="326" cy="178"/>
            </a:xfrm>
            <a:custGeom>
              <a:avLst/>
              <a:gdLst>
                <a:gd name="T0" fmla="*/ 241 w 336"/>
                <a:gd name="T1" fmla="*/ 0 h 168"/>
                <a:gd name="T2" fmla="*/ 172 w 336"/>
                <a:gd name="T3" fmla="*/ 106 h 168"/>
                <a:gd name="T4" fmla="*/ 120 w 336"/>
                <a:gd name="T5" fmla="*/ 182 h 168"/>
                <a:gd name="T6" fmla="*/ 109 w 336"/>
                <a:gd name="T7" fmla="*/ 272 h 168"/>
                <a:gd name="T8" fmla="*/ 0 w 336"/>
                <a:gd name="T9" fmla="*/ 318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68">
                  <a:moveTo>
                    <a:pt x="336" y="0"/>
                  </a:moveTo>
                  <a:cubicBezTo>
                    <a:pt x="303" y="22"/>
                    <a:pt x="272" y="35"/>
                    <a:pt x="240" y="56"/>
                  </a:cubicBezTo>
                  <a:cubicBezTo>
                    <a:pt x="217" y="91"/>
                    <a:pt x="206" y="83"/>
                    <a:pt x="168" y="96"/>
                  </a:cubicBezTo>
                  <a:cubicBezTo>
                    <a:pt x="163" y="112"/>
                    <a:pt x="168" y="139"/>
                    <a:pt x="152" y="144"/>
                  </a:cubicBezTo>
                  <a:cubicBezTo>
                    <a:pt x="82" y="167"/>
                    <a:pt x="80" y="168"/>
                    <a:pt x="0" y="168"/>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Freeform 55"/>
            <p:cNvSpPr>
              <a:spLocks/>
            </p:cNvSpPr>
            <p:nvPr/>
          </p:nvSpPr>
          <p:spPr bwMode="auto">
            <a:xfrm>
              <a:off x="3665" y="1286"/>
              <a:ext cx="322" cy="234"/>
            </a:xfrm>
            <a:custGeom>
              <a:avLst/>
              <a:gdLst>
                <a:gd name="T0" fmla="*/ 26 w 322"/>
                <a:gd name="T1" fmla="*/ 194 h 234"/>
                <a:gd name="T2" fmla="*/ 18 w 322"/>
                <a:gd name="T3" fmla="*/ 162 h 234"/>
                <a:gd name="T4" fmla="*/ 10 w 322"/>
                <a:gd name="T5" fmla="*/ 138 h 234"/>
                <a:gd name="T6" fmla="*/ 82 w 322"/>
                <a:gd name="T7" fmla="*/ 98 h 234"/>
                <a:gd name="T8" fmla="*/ 122 w 322"/>
                <a:gd name="T9" fmla="*/ 42 h 234"/>
                <a:gd name="T10" fmla="*/ 178 w 322"/>
                <a:gd name="T11" fmla="*/ 26 h 234"/>
                <a:gd name="T12" fmla="*/ 186 w 322"/>
                <a:gd name="T13" fmla="*/ 50 h 234"/>
                <a:gd name="T14" fmla="*/ 282 w 322"/>
                <a:gd name="T15" fmla="*/ 74 h 234"/>
                <a:gd name="T16" fmla="*/ 322 w 322"/>
                <a:gd name="T17" fmla="*/ 146 h 234"/>
                <a:gd name="T18" fmla="*/ 266 w 322"/>
                <a:gd name="T19" fmla="*/ 194 h 234"/>
                <a:gd name="T20" fmla="*/ 130 w 322"/>
                <a:gd name="T21" fmla="*/ 194 h 234"/>
                <a:gd name="T22" fmla="*/ 58 w 322"/>
                <a:gd name="T23" fmla="*/ 234 h 234"/>
                <a:gd name="T24" fmla="*/ 26 w 322"/>
                <a:gd name="T25" fmla="*/ 194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34">
                  <a:moveTo>
                    <a:pt x="26" y="194"/>
                  </a:moveTo>
                  <a:cubicBezTo>
                    <a:pt x="23" y="183"/>
                    <a:pt x="21" y="173"/>
                    <a:pt x="18" y="162"/>
                  </a:cubicBezTo>
                  <a:cubicBezTo>
                    <a:pt x="16" y="154"/>
                    <a:pt x="5" y="145"/>
                    <a:pt x="10" y="138"/>
                  </a:cubicBezTo>
                  <a:cubicBezTo>
                    <a:pt x="27" y="114"/>
                    <a:pt x="56" y="107"/>
                    <a:pt x="82" y="98"/>
                  </a:cubicBezTo>
                  <a:cubicBezTo>
                    <a:pt x="101" y="42"/>
                    <a:pt x="82" y="55"/>
                    <a:pt x="122" y="42"/>
                  </a:cubicBezTo>
                  <a:cubicBezTo>
                    <a:pt x="138" y="18"/>
                    <a:pt x="139" y="0"/>
                    <a:pt x="178" y="26"/>
                  </a:cubicBezTo>
                  <a:cubicBezTo>
                    <a:pt x="185" y="31"/>
                    <a:pt x="180" y="44"/>
                    <a:pt x="186" y="50"/>
                  </a:cubicBezTo>
                  <a:cubicBezTo>
                    <a:pt x="204" y="68"/>
                    <a:pt x="258" y="68"/>
                    <a:pt x="282" y="74"/>
                  </a:cubicBezTo>
                  <a:cubicBezTo>
                    <a:pt x="319" y="129"/>
                    <a:pt x="308" y="104"/>
                    <a:pt x="322" y="146"/>
                  </a:cubicBezTo>
                  <a:cubicBezTo>
                    <a:pt x="311" y="178"/>
                    <a:pt x="297" y="184"/>
                    <a:pt x="266" y="194"/>
                  </a:cubicBezTo>
                  <a:cubicBezTo>
                    <a:pt x="190" y="186"/>
                    <a:pt x="197" y="181"/>
                    <a:pt x="130" y="194"/>
                  </a:cubicBezTo>
                  <a:cubicBezTo>
                    <a:pt x="103" y="199"/>
                    <a:pt x="58" y="234"/>
                    <a:pt x="58" y="234"/>
                  </a:cubicBezTo>
                  <a:cubicBezTo>
                    <a:pt x="39" y="229"/>
                    <a:pt x="0" y="220"/>
                    <a:pt x="26" y="194"/>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Freeform 56"/>
            <p:cNvSpPr>
              <a:spLocks/>
            </p:cNvSpPr>
            <p:nvPr/>
          </p:nvSpPr>
          <p:spPr bwMode="auto">
            <a:xfrm>
              <a:off x="4211" y="1334"/>
              <a:ext cx="256" cy="162"/>
            </a:xfrm>
            <a:custGeom>
              <a:avLst/>
              <a:gdLst>
                <a:gd name="T0" fmla="*/ 0 w 256"/>
                <a:gd name="T1" fmla="*/ 42 h 162"/>
                <a:gd name="T2" fmla="*/ 64 w 256"/>
                <a:gd name="T3" fmla="*/ 10 h 162"/>
                <a:gd name="T4" fmla="*/ 88 w 256"/>
                <a:gd name="T5" fmla="*/ 26 h 162"/>
                <a:gd name="T6" fmla="*/ 240 w 256"/>
                <a:gd name="T7" fmla="*/ 34 h 162"/>
                <a:gd name="T8" fmla="*/ 256 w 256"/>
                <a:gd name="T9" fmla="*/ 82 h 162"/>
                <a:gd name="T10" fmla="*/ 232 w 256"/>
                <a:gd name="T11" fmla="*/ 146 h 162"/>
                <a:gd name="T12" fmla="*/ 184 w 256"/>
                <a:gd name="T13" fmla="*/ 162 h 162"/>
                <a:gd name="T14" fmla="*/ 120 w 256"/>
                <a:gd name="T15" fmla="*/ 154 h 162"/>
                <a:gd name="T16" fmla="*/ 72 w 256"/>
                <a:gd name="T17" fmla="*/ 114 h 162"/>
                <a:gd name="T18" fmla="*/ 0 w 256"/>
                <a:gd name="T19" fmla="*/ 98 h 162"/>
                <a:gd name="T20" fmla="*/ 8 w 256"/>
                <a:gd name="T21" fmla="*/ 66 h 162"/>
                <a:gd name="T22" fmla="*/ 0 w 256"/>
                <a:gd name="T23" fmla="*/ 42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 h="162">
                  <a:moveTo>
                    <a:pt x="0" y="42"/>
                  </a:moveTo>
                  <a:cubicBezTo>
                    <a:pt x="13" y="3"/>
                    <a:pt x="25" y="0"/>
                    <a:pt x="64" y="10"/>
                  </a:cubicBezTo>
                  <a:cubicBezTo>
                    <a:pt x="72" y="15"/>
                    <a:pt x="78" y="25"/>
                    <a:pt x="88" y="26"/>
                  </a:cubicBezTo>
                  <a:cubicBezTo>
                    <a:pt x="138" y="33"/>
                    <a:pt x="192" y="18"/>
                    <a:pt x="240" y="34"/>
                  </a:cubicBezTo>
                  <a:cubicBezTo>
                    <a:pt x="256" y="39"/>
                    <a:pt x="256" y="82"/>
                    <a:pt x="256" y="82"/>
                  </a:cubicBezTo>
                  <a:cubicBezTo>
                    <a:pt x="253" y="98"/>
                    <a:pt x="251" y="134"/>
                    <a:pt x="232" y="146"/>
                  </a:cubicBezTo>
                  <a:cubicBezTo>
                    <a:pt x="218" y="155"/>
                    <a:pt x="184" y="162"/>
                    <a:pt x="184" y="162"/>
                  </a:cubicBezTo>
                  <a:cubicBezTo>
                    <a:pt x="163" y="159"/>
                    <a:pt x="140" y="161"/>
                    <a:pt x="120" y="154"/>
                  </a:cubicBezTo>
                  <a:cubicBezTo>
                    <a:pt x="100" y="147"/>
                    <a:pt x="91" y="123"/>
                    <a:pt x="72" y="114"/>
                  </a:cubicBezTo>
                  <a:cubicBezTo>
                    <a:pt x="52" y="104"/>
                    <a:pt x="18" y="101"/>
                    <a:pt x="0" y="98"/>
                  </a:cubicBezTo>
                  <a:cubicBezTo>
                    <a:pt x="3" y="87"/>
                    <a:pt x="8" y="77"/>
                    <a:pt x="8" y="66"/>
                  </a:cubicBezTo>
                  <a:cubicBezTo>
                    <a:pt x="8" y="58"/>
                    <a:pt x="0" y="42"/>
                    <a:pt x="0" y="42"/>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Freeform 57"/>
            <p:cNvSpPr>
              <a:spLocks/>
            </p:cNvSpPr>
            <p:nvPr/>
          </p:nvSpPr>
          <p:spPr bwMode="auto">
            <a:xfrm>
              <a:off x="4625" y="784"/>
              <a:ext cx="369" cy="435"/>
            </a:xfrm>
            <a:custGeom>
              <a:avLst/>
              <a:gdLst>
                <a:gd name="T0" fmla="*/ 58 w 369"/>
                <a:gd name="T1" fmla="*/ 80 h 435"/>
                <a:gd name="T2" fmla="*/ 42 w 369"/>
                <a:gd name="T3" fmla="*/ 16 h 435"/>
                <a:gd name="T4" fmla="*/ 90 w 369"/>
                <a:gd name="T5" fmla="*/ 0 h 435"/>
                <a:gd name="T6" fmla="*/ 298 w 369"/>
                <a:gd name="T7" fmla="*/ 56 h 435"/>
                <a:gd name="T8" fmla="*/ 314 w 369"/>
                <a:gd name="T9" fmla="*/ 80 h 435"/>
                <a:gd name="T10" fmla="*/ 322 w 369"/>
                <a:gd name="T11" fmla="*/ 104 h 435"/>
                <a:gd name="T12" fmla="*/ 354 w 369"/>
                <a:gd name="T13" fmla="*/ 152 h 435"/>
                <a:gd name="T14" fmla="*/ 338 w 369"/>
                <a:gd name="T15" fmla="*/ 360 h 435"/>
                <a:gd name="T16" fmla="*/ 210 w 369"/>
                <a:gd name="T17" fmla="*/ 432 h 435"/>
                <a:gd name="T18" fmla="*/ 130 w 369"/>
                <a:gd name="T19" fmla="*/ 376 h 435"/>
                <a:gd name="T20" fmla="*/ 122 w 369"/>
                <a:gd name="T21" fmla="*/ 320 h 435"/>
                <a:gd name="T22" fmla="*/ 170 w 369"/>
                <a:gd name="T23" fmla="*/ 288 h 435"/>
                <a:gd name="T24" fmla="*/ 194 w 369"/>
                <a:gd name="T25" fmla="*/ 272 h 435"/>
                <a:gd name="T26" fmla="*/ 146 w 369"/>
                <a:gd name="T27" fmla="*/ 120 h 435"/>
                <a:gd name="T28" fmla="*/ 58 w 369"/>
                <a:gd name="T29" fmla="*/ 8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435">
                  <a:moveTo>
                    <a:pt x="58" y="80"/>
                  </a:moveTo>
                  <a:cubicBezTo>
                    <a:pt x="31" y="71"/>
                    <a:pt x="0" y="70"/>
                    <a:pt x="42" y="16"/>
                  </a:cubicBezTo>
                  <a:cubicBezTo>
                    <a:pt x="52" y="3"/>
                    <a:pt x="90" y="0"/>
                    <a:pt x="90" y="0"/>
                  </a:cubicBezTo>
                  <a:cubicBezTo>
                    <a:pt x="157" y="7"/>
                    <a:pt x="240" y="17"/>
                    <a:pt x="298" y="56"/>
                  </a:cubicBezTo>
                  <a:cubicBezTo>
                    <a:pt x="303" y="64"/>
                    <a:pt x="310" y="71"/>
                    <a:pt x="314" y="80"/>
                  </a:cubicBezTo>
                  <a:cubicBezTo>
                    <a:pt x="318" y="88"/>
                    <a:pt x="318" y="97"/>
                    <a:pt x="322" y="104"/>
                  </a:cubicBezTo>
                  <a:cubicBezTo>
                    <a:pt x="331" y="121"/>
                    <a:pt x="354" y="152"/>
                    <a:pt x="354" y="152"/>
                  </a:cubicBezTo>
                  <a:cubicBezTo>
                    <a:pt x="363" y="203"/>
                    <a:pt x="369" y="314"/>
                    <a:pt x="338" y="360"/>
                  </a:cubicBezTo>
                  <a:cubicBezTo>
                    <a:pt x="308" y="404"/>
                    <a:pt x="258" y="420"/>
                    <a:pt x="210" y="432"/>
                  </a:cubicBezTo>
                  <a:cubicBezTo>
                    <a:pt x="159" y="426"/>
                    <a:pt x="110" y="435"/>
                    <a:pt x="130" y="376"/>
                  </a:cubicBezTo>
                  <a:cubicBezTo>
                    <a:pt x="118" y="358"/>
                    <a:pt x="100" y="345"/>
                    <a:pt x="122" y="320"/>
                  </a:cubicBezTo>
                  <a:cubicBezTo>
                    <a:pt x="135" y="306"/>
                    <a:pt x="154" y="299"/>
                    <a:pt x="170" y="288"/>
                  </a:cubicBezTo>
                  <a:cubicBezTo>
                    <a:pt x="178" y="283"/>
                    <a:pt x="194" y="272"/>
                    <a:pt x="194" y="272"/>
                  </a:cubicBezTo>
                  <a:cubicBezTo>
                    <a:pt x="229" y="219"/>
                    <a:pt x="207" y="140"/>
                    <a:pt x="146" y="120"/>
                  </a:cubicBezTo>
                  <a:cubicBezTo>
                    <a:pt x="115" y="89"/>
                    <a:pt x="101" y="89"/>
                    <a:pt x="58" y="80"/>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Freeform 58"/>
            <p:cNvSpPr>
              <a:spLocks/>
            </p:cNvSpPr>
            <p:nvPr/>
          </p:nvSpPr>
          <p:spPr bwMode="auto">
            <a:xfrm>
              <a:off x="4779" y="872"/>
              <a:ext cx="304" cy="96"/>
            </a:xfrm>
            <a:custGeom>
              <a:avLst/>
              <a:gdLst>
                <a:gd name="T0" fmla="*/ 0 w 304"/>
                <a:gd name="T1" fmla="*/ 96 h 96"/>
                <a:gd name="T2" fmla="*/ 56 w 304"/>
                <a:gd name="T3" fmla="*/ 88 h 96"/>
                <a:gd name="T4" fmla="*/ 96 w 304"/>
                <a:gd name="T5" fmla="*/ 48 h 96"/>
                <a:gd name="T6" fmla="*/ 144 w 304"/>
                <a:gd name="T7" fmla="*/ 24 h 96"/>
                <a:gd name="T8" fmla="*/ 304 w 304"/>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96">
                  <a:moveTo>
                    <a:pt x="0" y="96"/>
                  </a:moveTo>
                  <a:cubicBezTo>
                    <a:pt x="19" y="93"/>
                    <a:pt x="38" y="93"/>
                    <a:pt x="56" y="88"/>
                  </a:cubicBezTo>
                  <a:cubicBezTo>
                    <a:pt x="94" y="76"/>
                    <a:pt x="68" y="70"/>
                    <a:pt x="96" y="48"/>
                  </a:cubicBezTo>
                  <a:cubicBezTo>
                    <a:pt x="110" y="37"/>
                    <a:pt x="128" y="31"/>
                    <a:pt x="144" y="24"/>
                  </a:cubicBezTo>
                  <a:cubicBezTo>
                    <a:pt x="196" y="1"/>
                    <a:pt x="247" y="0"/>
                    <a:pt x="304" y="0"/>
                  </a:cubicBezTo>
                </a:path>
              </a:pathLst>
            </a:cu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59"/>
            <p:cNvSpPr>
              <a:spLocks noChangeArrowheads="1"/>
            </p:cNvSpPr>
            <p:nvPr/>
          </p:nvSpPr>
          <p:spPr bwMode="auto">
            <a:xfrm>
              <a:off x="3497" y="729"/>
              <a:ext cx="1597" cy="834"/>
            </a:xfrm>
            <a:prstGeom prst="rect">
              <a:avLst/>
            </a:prstGeom>
            <a:solidFill>
              <a:srgbClr val="969696">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60"/>
            <p:cNvSpPr>
              <a:spLocks noChangeArrowheads="1"/>
            </p:cNvSpPr>
            <p:nvPr/>
          </p:nvSpPr>
          <p:spPr bwMode="auto">
            <a:xfrm>
              <a:off x="3497" y="729"/>
              <a:ext cx="1597" cy="83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9" name="Oval 61"/>
          <p:cNvSpPr>
            <a:spLocks noChangeArrowheads="1"/>
          </p:cNvSpPr>
          <p:nvPr/>
        </p:nvSpPr>
        <p:spPr bwMode="auto">
          <a:xfrm>
            <a:off x="5267325" y="4348163"/>
            <a:ext cx="122238" cy="130175"/>
          </a:xfrm>
          <a:prstGeom prst="ellipse">
            <a:avLst/>
          </a:prstGeom>
          <a:solidFill>
            <a:srgbClr val="8000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Text Box 62"/>
          <p:cNvSpPr txBox="1">
            <a:spLocks noChangeArrowheads="1"/>
          </p:cNvSpPr>
          <p:nvPr/>
        </p:nvSpPr>
        <p:spPr bwMode="auto">
          <a:xfrm>
            <a:off x="5210175" y="4656138"/>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CC"/>
                </a:solidFill>
                <a:effectLst/>
                <a:uLnTx/>
                <a:uFillTx/>
                <a:latin typeface="Arial" charset="0"/>
                <a:cs typeface="Arial" charset="0"/>
              </a:rPr>
              <a:t>E2 + C1 + R2</a:t>
            </a:r>
          </a:p>
        </p:txBody>
      </p:sp>
      <p:grpSp>
        <p:nvGrpSpPr>
          <p:cNvPr id="41" name="Group 63"/>
          <p:cNvGrpSpPr>
            <a:grpSpLocks/>
          </p:cNvGrpSpPr>
          <p:nvPr/>
        </p:nvGrpSpPr>
        <p:grpSpPr bwMode="auto">
          <a:xfrm>
            <a:off x="4979988" y="5116513"/>
            <a:ext cx="1785937" cy="1000125"/>
            <a:chOff x="3493" y="728"/>
            <a:chExt cx="1601" cy="835"/>
          </a:xfrm>
        </p:grpSpPr>
        <p:sp>
          <p:nvSpPr>
            <p:cNvPr id="42" name="Rectangle 64"/>
            <p:cNvSpPr>
              <a:spLocks noChangeArrowheads="1"/>
            </p:cNvSpPr>
            <p:nvPr/>
          </p:nvSpPr>
          <p:spPr bwMode="auto">
            <a:xfrm>
              <a:off x="3494" y="728"/>
              <a:ext cx="1597" cy="835"/>
            </a:xfrm>
            <a:prstGeom prst="rect">
              <a:avLst/>
            </a:prstGeom>
            <a:solidFill>
              <a:srgbClr val="FF9966">
                <a:alpha val="65097"/>
              </a:srgb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65"/>
            <p:cNvSpPr>
              <a:spLocks/>
            </p:cNvSpPr>
            <p:nvPr/>
          </p:nvSpPr>
          <p:spPr bwMode="auto">
            <a:xfrm>
              <a:off x="3811" y="899"/>
              <a:ext cx="985" cy="429"/>
            </a:xfrm>
            <a:custGeom>
              <a:avLst/>
              <a:gdLst>
                <a:gd name="T0" fmla="*/ 72 w 985"/>
                <a:gd name="T1" fmla="*/ 397 h 429"/>
                <a:gd name="T2" fmla="*/ 0 w 985"/>
                <a:gd name="T3" fmla="*/ 333 h 429"/>
                <a:gd name="T4" fmla="*/ 8 w 985"/>
                <a:gd name="T5" fmla="*/ 285 h 429"/>
                <a:gd name="T6" fmla="*/ 152 w 985"/>
                <a:gd name="T7" fmla="*/ 221 h 429"/>
                <a:gd name="T8" fmla="*/ 192 w 985"/>
                <a:gd name="T9" fmla="*/ 189 h 429"/>
                <a:gd name="T10" fmla="*/ 208 w 985"/>
                <a:gd name="T11" fmla="*/ 165 h 429"/>
                <a:gd name="T12" fmla="*/ 232 w 985"/>
                <a:gd name="T13" fmla="*/ 149 h 429"/>
                <a:gd name="T14" fmla="*/ 304 w 985"/>
                <a:gd name="T15" fmla="*/ 101 h 429"/>
                <a:gd name="T16" fmla="*/ 368 w 985"/>
                <a:gd name="T17" fmla="*/ 109 h 429"/>
                <a:gd name="T18" fmla="*/ 416 w 985"/>
                <a:gd name="T19" fmla="*/ 141 h 429"/>
                <a:gd name="T20" fmla="*/ 528 w 985"/>
                <a:gd name="T21" fmla="*/ 181 h 429"/>
                <a:gd name="T22" fmla="*/ 584 w 985"/>
                <a:gd name="T23" fmla="*/ 173 h 429"/>
                <a:gd name="T24" fmla="*/ 656 w 985"/>
                <a:gd name="T25" fmla="*/ 125 h 429"/>
                <a:gd name="T26" fmla="*/ 832 w 985"/>
                <a:gd name="T27" fmla="*/ 13 h 429"/>
                <a:gd name="T28" fmla="*/ 952 w 985"/>
                <a:gd name="T29" fmla="*/ 29 h 429"/>
                <a:gd name="T30" fmla="*/ 984 w 985"/>
                <a:gd name="T31" fmla="*/ 77 h 429"/>
                <a:gd name="T32" fmla="*/ 960 w 985"/>
                <a:gd name="T33" fmla="*/ 165 h 429"/>
                <a:gd name="T34" fmla="*/ 888 w 985"/>
                <a:gd name="T35" fmla="*/ 189 h 429"/>
                <a:gd name="T36" fmla="*/ 816 w 985"/>
                <a:gd name="T37" fmla="*/ 229 h 429"/>
                <a:gd name="T38" fmla="*/ 784 w 985"/>
                <a:gd name="T39" fmla="*/ 277 h 429"/>
                <a:gd name="T40" fmla="*/ 768 w 985"/>
                <a:gd name="T41" fmla="*/ 301 h 429"/>
                <a:gd name="T42" fmla="*/ 760 w 985"/>
                <a:gd name="T43" fmla="*/ 349 h 429"/>
                <a:gd name="T44" fmla="*/ 616 w 985"/>
                <a:gd name="T45" fmla="*/ 429 h 429"/>
                <a:gd name="T46" fmla="*/ 496 w 985"/>
                <a:gd name="T47" fmla="*/ 421 h 429"/>
                <a:gd name="T48" fmla="*/ 424 w 985"/>
                <a:gd name="T49" fmla="*/ 381 h 429"/>
                <a:gd name="T50" fmla="*/ 360 w 985"/>
                <a:gd name="T51" fmla="*/ 365 h 429"/>
                <a:gd name="T52" fmla="*/ 264 w 985"/>
                <a:gd name="T53" fmla="*/ 373 h 429"/>
                <a:gd name="T54" fmla="*/ 128 w 985"/>
                <a:gd name="T55" fmla="*/ 421 h 429"/>
                <a:gd name="T56" fmla="*/ 72 w 985"/>
                <a:gd name="T57" fmla="*/ 397 h 4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5" h="429">
                  <a:moveTo>
                    <a:pt x="72" y="397"/>
                  </a:moveTo>
                  <a:cubicBezTo>
                    <a:pt x="16" y="378"/>
                    <a:pt x="19" y="389"/>
                    <a:pt x="0" y="333"/>
                  </a:cubicBezTo>
                  <a:cubicBezTo>
                    <a:pt x="3" y="317"/>
                    <a:pt x="1" y="300"/>
                    <a:pt x="8" y="285"/>
                  </a:cubicBezTo>
                  <a:cubicBezTo>
                    <a:pt x="26" y="245"/>
                    <a:pt x="117" y="233"/>
                    <a:pt x="152" y="221"/>
                  </a:cubicBezTo>
                  <a:cubicBezTo>
                    <a:pt x="198" y="152"/>
                    <a:pt x="137" y="233"/>
                    <a:pt x="192" y="189"/>
                  </a:cubicBezTo>
                  <a:cubicBezTo>
                    <a:pt x="200" y="183"/>
                    <a:pt x="201" y="172"/>
                    <a:pt x="208" y="165"/>
                  </a:cubicBezTo>
                  <a:cubicBezTo>
                    <a:pt x="215" y="158"/>
                    <a:pt x="224" y="154"/>
                    <a:pt x="232" y="149"/>
                  </a:cubicBezTo>
                  <a:cubicBezTo>
                    <a:pt x="252" y="118"/>
                    <a:pt x="271" y="118"/>
                    <a:pt x="304" y="101"/>
                  </a:cubicBezTo>
                  <a:cubicBezTo>
                    <a:pt x="325" y="104"/>
                    <a:pt x="348" y="102"/>
                    <a:pt x="368" y="109"/>
                  </a:cubicBezTo>
                  <a:cubicBezTo>
                    <a:pt x="386" y="115"/>
                    <a:pt x="398" y="135"/>
                    <a:pt x="416" y="141"/>
                  </a:cubicBezTo>
                  <a:cubicBezTo>
                    <a:pt x="454" y="154"/>
                    <a:pt x="490" y="168"/>
                    <a:pt x="528" y="181"/>
                  </a:cubicBezTo>
                  <a:cubicBezTo>
                    <a:pt x="547" y="178"/>
                    <a:pt x="566" y="178"/>
                    <a:pt x="584" y="173"/>
                  </a:cubicBezTo>
                  <a:cubicBezTo>
                    <a:pt x="613" y="164"/>
                    <a:pt x="626" y="135"/>
                    <a:pt x="656" y="125"/>
                  </a:cubicBezTo>
                  <a:cubicBezTo>
                    <a:pt x="715" y="37"/>
                    <a:pt x="741" y="43"/>
                    <a:pt x="832" y="13"/>
                  </a:cubicBezTo>
                  <a:cubicBezTo>
                    <a:pt x="872" y="16"/>
                    <a:pt x="923" y="0"/>
                    <a:pt x="952" y="29"/>
                  </a:cubicBezTo>
                  <a:cubicBezTo>
                    <a:pt x="966" y="43"/>
                    <a:pt x="984" y="77"/>
                    <a:pt x="984" y="77"/>
                  </a:cubicBezTo>
                  <a:cubicBezTo>
                    <a:pt x="982" y="91"/>
                    <a:pt x="985" y="150"/>
                    <a:pt x="960" y="165"/>
                  </a:cubicBezTo>
                  <a:cubicBezTo>
                    <a:pt x="939" y="178"/>
                    <a:pt x="912" y="181"/>
                    <a:pt x="888" y="189"/>
                  </a:cubicBezTo>
                  <a:cubicBezTo>
                    <a:pt x="866" y="196"/>
                    <a:pt x="835" y="216"/>
                    <a:pt x="816" y="229"/>
                  </a:cubicBezTo>
                  <a:cubicBezTo>
                    <a:pt x="805" y="245"/>
                    <a:pt x="795" y="261"/>
                    <a:pt x="784" y="277"/>
                  </a:cubicBezTo>
                  <a:cubicBezTo>
                    <a:pt x="779" y="285"/>
                    <a:pt x="768" y="301"/>
                    <a:pt x="768" y="301"/>
                  </a:cubicBezTo>
                  <a:cubicBezTo>
                    <a:pt x="765" y="317"/>
                    <a:pt x="765" y="334"/>
                    <a:pt x="760" y="349"/>
                  </a:cubicBezTo>
                  <a:cubicBezTo>
                    <a:pt x="742" y="403"/>
                    <a:pt x="664" y="417"/>
                    <a:pt x="616" y="429"/>
                  </a:cubicBezTo>
                  <a:cubicBezTo>
                    <a:pt x="576" y="426"/>
                    <a:pt x="536" y="425"/>
                    <a:pt x="496" y="421"/>
                  </a:cubicBezTo>
                  <a:cubicBezTo>
                    <a:pt x="471" y="418"/>
                    <a:pt x="440" y="392"/>
                    <a:pt x="424" y="381"/>
                  </a:cubicBezTo>
                  <a:cubicBezTo>
                    <a:pt x="406" y="369"/>
                    <a:pt x="381" y="372"/>
                    <a:pt x="360" y="365"/>
                  </a:cubicBezTo>
                  <a:cubicBezTo>
                    <a:pt x="328" y="368"/>
                    <a:pt x="296" y="368"/>
                    <a:pt x="264" y="373"/>
                  </a:cubicBezTo>
                  <a:cubicBezTo>
                    <a:pt x="214" y="381"/>
                    <a:pt x="176" y="411"/>
                    <a:pt x="128" y="421"/>
                  </a:cubicBezTo>
                  <a:cubicBezTo>
                    <a:pt x="115" y="418"/>
                    <a:pt x="72" y="415"/>
                    <a:pt x="72" y="397"/>
                  </a:cubicBezTo>
                  <a:close/>
                </a:path>
              </a:pathLst>
            </a:custGeom>
            <a:solidFill>
              <a:srgbClr val="3366FF">
                <a:alpha val="50195"/>
              </a:srgbClr>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66"/>
            <p:cNvSpPr>
              <a:spLocks/>
            </p:cNvSpPr>
            <p:nvPr/>
          </p:nvSpPr>
          <p:spPr bwMode="auto">
            <a:xfrm>
              <a:off x="3493" y="1256"/>
              <a:ext cx="326" cy="178"/>
            </a:xfrm>
            <a:custGeom>
              <a:avLst/>
              <a:gdLst>
                <a:gd name="T0" fmla="*/ 241 w 336"/>
                <a:gd name="T1" fmla="*/ 0 h 168"/>
                <a:gd name="T2" fmla="*/ 172 w 336"/>
                <a:gd name="T3" fmla="*/ 106 h 168"/>
                <a:gd name="T4" fmla="*/ 120 w 336"/>
                <a:gd name="T5" fmla="*/ 182 h 168"/>
                <a:gd name="T6" fmla="*/ 109 w 336"/>
                <a:gd name="T7" fmla="*/ 272 h 168"/>
                <a:gd name="T8" fmla="*/ 0 w 336"/>
                <a:gd name="T9" fmla="*/ 318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68">
                  <a:moveTo>
                    <a:pt x="336" y="0"/>
                  </a:moveTo>
                  <a:cubicBezTo>
                    <a:pt x="303" y="22"/>
                    <a:pt x="272" y="35"/>
                    <a:pt x="240" y="56"/>
                  </a:cubicBezTo>
                  <a:cubicBezTo>
                    <a:pt x="217" y="91"/>
                    <a:pt x="206" y="83"/>
                    <a:pt x="168" y="96"/>
                  </a:cubicBezTo>
                  <a:cubicBezTo>
                    <a:pt x="163" y="112"/>
                    <a:pt x="168" y="139"/>
                    <a:pt x="152" y="144"/>
                  </a:cubicBezTo>
                  <a:cubicBezTo>
                    <a:pt x="82" y="167"/>
                    <a:pt x="80" y="168"/>
                    <a:pt x="0" y="168"/>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67"/>
            <p:cNvSpPr>
              <a:spLocks/>
            </p:cNvSpPr>
            <p:nvPr/>
          </p:nvSpPr>
          <p:spPr bwMode="auto">
            <a:xfrm>
              <a:off x="3665" y="1286"/>
              <a:ext cx="322" cy="234"/>
            </a:xfrm>
            <a:custGeom>
              <a:avLst/>
              <a:gdLst>
                <a:gd name="T0" fmla="*/ 26 w 322"/>
                <a:gd name="T1" fmla="*/ 194 h 234"/>
                <a:gd name="T2" fmla="*/ 18 w 322"/>
                <a:gd name="T3" fmla="*/ 162 h 234"/>
                <a:gd name="T4" fmla="*/ 10 w 322"/>
                <a:gd name="T5" fmla="*/ 138 h 234"/>
                <a:gd name="T6" fmla="*/ 82 w 322"/>
                <a:gd name="T7" fmla="*/ 98 h 234"/>
                <a:gd name="T8" fmla="*/ 122 w 322"/>
                <a:gd name="T9" fmla="*/ 42 h 234"/>
                <a:gd name="T10" fmla="*/ 178 w 322"/>
                <a:gd name="T11" fmla="*/ 26 h 234"/>
                <a:gd name="T12" fmla="*/ 186 w 322"/>
                <a:gd name="T13" fmla="*/ 50 h 234"/>
                <a:gd name="T14" fmla="*/ 282 w 322"/>
                <a:gd name="T15" fmla="*/ 74 h 234"/>
                <a:gd name="T16" fmla="*/ 322 w 322"/>
                <a:gd name="T17" fmla="*/ 146 h 234"/>
                <a:gd name="T18" fmla="*/ 266 w 322"/>
                <a:gd name="T19" fmla="*/ 194 h 234"/>
                <a:gd name="T20" fmla="*/ 130 w 322"/>
                <a:gd name="T21" fmla="*/ 194 h 234"/>
                <a:gd name="T22" fmla="*/ 58 w 322"/>
                <a:gd name="T23" fmla="*/ 234 h 234"/>
                <a:gd name="T24" fmla="*/ 26 w 322"/>
                <a:gd name="T25" fmla="*/ 194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34">
                  <a:moveTo>
                    <a:pt x="26" y="194"/>
                  </a:moveTo>
                  <a:cubicBezTo>
                    <a:pt x="23" y="183"/>
                    <a:pt x="21" y="173"/>
                    <a:pt x="18" y="162"/>
                  </a:cubicBezTo>
                  <a:cubicBezTo>
                    <a:pt x="16" y="154"/>
                    <a:pt x="5" y="145"/>
                    <a:pt x="10" y="138"/>
                  </a:cubicBezTo>
                  <a:cubicBezTo>
                    <a:pt x="27" y="114"/>
                    <a:pt x="56" y="107"/>
                    <a:pt x="82" y="98"/>
                  </a:cubicBezTo>
                  <a:cubicBezTo>
                    <a:pt x="101" y="42"/>
                    <a:pt x="82" y="55"/>
                    <a:pt x="122" y="42"/>
                  </a:cubicBezTo>
                  <a:cubicBezTo>
                    <a:pt x="138" y="18"/>
                    <a:pt x="139" y="0"/>
                    <a:pt x="178" y="26"/>
                  </a:cubicBezTo>
                  <a:cubicBezTo>
                    <a:pt x="185" y="31"/>
                    <a:pt x="180" y="44"/>
                    <a:pt x="186" y="50"/>
                  </a:cubicBezTo>
                  <a:cubicBezTo>
                    <a:pt x="204" y="68"/>
                    <a:pt x="258" y="68"/>
                    <a:pt x="282" y="74"/>
                  </a:cubicBezTo>
                  <a:cubicBezTo>
                    <a:pt x="319" y="129"/>
                    <a:pt x="308" y="104"/>
                    <a:pt x="322" y="146"/>
                  </a:cubicBezTo>
                  <a:cubicBezTo>
                    <a:pt x="311" y="178"/>
                    <a:pt x="297" y="184"/>
                    <a:pt x="266" y="194"/>
                  </a:cubicBezTo>
                  <a:cubicBezTo>
                    <a:pt x="190" y="186"/>
                    <a:pt x="197" y="181"/>
                    <a:pt x="130" y="194"/>
                  </a:cubicBezTo>
                  <a:cubicBezTo>
                    <a:pt x="103" y="199"/>
                    <a:pt x="58" y="234"/>
                    <a:pt x="58" y="234"/>
                  </a:cubicBezTo>
                  <a:cubicBezTo>
                    <a:pt x="39" y="229"/>
                    <a:pt x="0" y="220"/>
                    <a:pt x="26" y="194"/>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68"/>
            <p:cNvSpPr>
              <a:spLocks/>
            </p:cNvSpPr>
            <p:nvPr/>
          </p:nvSpPr>
          <p:spPr bwMode="auto">
            <a:xfrm>
              <a:off x="4211" y="1334"/>
              <a:ext cx="256" cy="162"/>
            </a:xfrm>
            <a:custGeom>
              <a:avLst/>
              <a:gdLst>
                <a:gd name="T0" fmla="*/ 0 w 256"/>
                <a:gd name="T1" fmla="*/ 42 h 162"/>
                <a:gd name="T2" fmla="*/ 64 w 256"/>
                <a:gd name="T3" fmla="*/ 10 h 162"/>
                <a:gd name="T4" fmla="*/ 88 w 256"/>
                <a:gd name="T5" fmla="*/ 26 h 162"/>
                <a:gd name="T6" fmla="*/ 240 w 256"/>
                <a:gd name="T7" fmla="*/ 34 h 162"/>
                <a:gd name="T8" fmla="*/ 256 w 256"/>
                <a:gd name="T9" fmla="*/ 82 h 162"/>
                <a:gd name="T10" fmla="*/ 232 w 256"/>
                <a:gd name="T11" fmla="*/ 146 h 162"/>
                <a:gd name="T12" fmla="*/ 184 w 256"/>
                <a:gd name="T13" fmla="*/ 162 h 162"/>
                <a:gd name="T14" fmla="*/ 120 w 256"/>
                <a:gd name="T15" fmla="*/ 154 h 162"/>
                <a:gd name="T16" fmla="*/ 72 w 256"/>
                <a:gd name="T17" fmla="*/ 114 h 162"/>
                <a:gd name="T18" fmla="*/ 0 w 256"/>
                <a:gd name="T19" fmla="*/ 98 h 162"/>
                <a:gd name="T20" fmla="*/ 8 w 256"/>
                <a:gd name="T21" fmla="*/ 66 h 162"/>
                <a:gd name="T22" fmla="*/ 0 w 256"/>
                <a:gd name="T23" fmla="*/ 42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 h="162">
                  <a:moveTo>
                    <a:pt x="0" y="42"/>
                  </a:moveTo>
                  <a:cubicBezTo>
                    <a:pt x="13" y="3"/>
                    <a:pt x="25" y="0"/>
                    <a:pt x="64" y="10"/>
                  </a:cubicBezTo>
                  <a:cubicBezTo>
                    <a:pt x="72" y="15"/>
                    <a:pt x="78" y="25"/>
                    <a:pt x="88" y="26"/>
                  </a:cubicBezTo>
                  <a:cubicBezTo>
                    <a:pt x="138" y="33"/>
                    <a:pt x="192" y="18"/>
                    <a:pt x="240" y="34"/>
                  </a:cubicBezTo>
                  <a:cubicBezTo>
                    <a:pt x="256" y="39"/>
                    <a:pt x="256" y="82"/>
                    <a:pt x="256" y="82"/>
                  </a:cubicBezTo>
                  <a:cubicBezTo>
                    <a:pt x="253" y="98"/>
                    <a:pt x="251" y="134"/>
                    <a:pt x="232" y="146"/>
                  </a:cubicBezTo>
                  <a:cubicBezTo>
                    <a:pt x="218" y="155"/>
                    <a:pt x="184" y="162"/>
                    <a:pt x="184" y="162"/>
                  </a:cubicBezTo>
                  <a:cubicBezTo>
                    <a:pt x="163" y="159"/>
                    <a:pt x="140" y="161"/>
                    <a:pt x="120" y="154"/>
                  </a:cubicBezTo>
                  <a:cubicBezTo>
                    <a:pt x="100" y="147"/>
                    <a:pt x="91" y="123"/>
                    <a:pt x="72" y="114"/>
                  </a:cubicBezTo>
                  <a:cubicBezTo>
                    <a:pt x="52" y="104"/>
                    <a:pt x="18" y="101"/>
                    <a:pt x="0" y="98"/>
                  </a:cubicBezTo>
                  <a:cubicBezTo>
                    <a:pt x="3" y="87"/>
                    <a:pt x="8" y="77"/>
                    <a:pt x="8" y="66"/>
                  </a:cubicBezTo>
                  <a:cubicBezTo>
                    <a:pt x="8" y="58"/>
                    <a:pt x="0" y="42"/>
                    <a:pt x="0" y="42"/>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69"/>
            <p:cNvSpPr>
              <a:spLocks/>
            </p:cNvSpPr>
            <p:nvPr/>
          </p:nvSpPr>
          <p:spPr bwMode="auto">
            <a:xfrm>
              <a:off x="4625" y="784"/>
              <a:ext cx="369" cy="435"/>
            </a:xfrm>
            <a:custGeom>
              <a:avLst/>
              <a:gdLst>
                <a:gd name="T0" fmla="*/ 58 w 369"/>
                <a:gd name="T1" fmla="*/ 80 h 435"/>
                <a:gd name="T2" fmla="*/ 42 w 369"/>
                <a:gd name="T3" fmla="*/ 16 h 435"/>
                <a:gd name="T4" fmla="*/ 90 w 369"/>
                <a:gd name="T5" fmla="*/ 0 h 435"/>
                <a:gd name="T6" fmla="*/ 298 w 369"/>
                <a:gd name="T7" fmla="*/ 56 h 435"/>
                <a:gd name="T8" fmla="*/ 314 w 369"/>
                <a:gd name="T9" fmla="*/ 80 h 435"/>
                <a:gd name="T10" fmla="*/ 322 w 369"/>
                <a:gd name="T11" fmla="*/ 104 h 435"/>
                <a:gd name="T12" fmla="*/ 354 w 369"/>
                <a:gd name="T13" fmla="*/ 152 h 435"/>
                <a:gd name="T14" fmla="*/ 338 w 369"/>
                <a:gd name="T15" fmla="*/ 360 h 435"/>
                <a:gd name="T16" fmla="*/ 210 w 369"/>
                <a:gd name="T17" fmla="*/ 432 h 435"/>
                <a:gd name="T18" fmla="*/ 130 w 369"/>
                <a:gd name="T19" fmla="*/ 376 h 435"/>
                <a:gd name="T20" fmla="*/ 122 w 369"/>
                <a:gd name="T21" fmla="*/ 320 h 435"/>
                <a:gd name="T22" fmla="*/ 170 w 369"/>
                <a:gd name="T23" fmla="*/ 288 h 435"/>
                <a:gd name="T24" fmla="*/ 194 w 369"/>
                <a:gd name="T25" fmla="*/ 272 h 435"/>
                <a:gd name="T26" fmla="*/ 146 w 369"/>
                <a:gd name="T27" fmla="*/ 120 h 435"/>
                <a:gd name="T28" fmla="*/ 58 w 369"/>
                <a:gd name="T29" fmla="*/ 8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435">
                  <a:moveTo>
                    <a:pt x="58" y="80"/>
                  </a:moveTo>
                  <a:cubicBezTo>
                    <a:pt x="31" y="71"/>
                    <a:pt x="0" y="70"/>
                    <a:pt x="42" y="16"/>
                  </a:cubicBezTo>
                  <a:cubicBezTo>
                    <a:pt x="52" y="3"/>
                    <a:pt x="90" y="0"/>
                    <a:pt x="90" y="0"/>
                  </a:cubicBezTo>
                  <a:cubicBezTo>
                    <a:pt x="157" y="7"/>
                    <a:pt x="240" y="17"/>
                    <a:pt x="298" y="56"/>
                  </a:cubicBezTo>
                  <a:cubicBezTo>
                    <a:pt x="303" y="64"/>
                    <a:pt x="310" y="71"/>
                    <a:pt x="314" y="80"/>
                  </a:cubicBezTo>
                  <a:cubicBezTo>
                    <a:pt x="318" y="88"/>
                    <a:pt x="318" y="97"/>
                    <a:pt x="322" y="104"/>
                  </a:cubicBezTo>
                  <a:cubicBezTo>
                    <a:pt x="331" y="121"/>
                    <a:pt x="354" y="152"/>
                    <a:pt x="354" y="152"/>
                  </a:cubicBezTo>
                  <a:cubicBezTo>
                    <a:pt x="363" y="203"/>
                    <a:pt x="369" y="314"/>
                    <a:pt x="338" y="360"/>
                  </a:cubicBezTo>
                  <a:cubicBezTo>
                    <a:pt x="308" y="404"/>
                    <a:pt x="258" y="420"/>
                    <a:pt x="210" y="432"/>
                  </a:cubicBezTo>
                  <a:cubicBezTo>
                    <a:pt x="159" y="426"/>
                    <a:pt x="110" y="435"/>
                    <a:pt x="130" y="376"/>
                  </a:cubicBezTo>
                  <a:cubicBezTo>
                    <a:pt x="118" y="358"/>
                    <a:pt x="100" y="345"/>
                    <a:pt x="122" y="320"/>
                  </a:cubicBezTo>
                  <a:cubicBezTo>
                    <a:pt x="135" y="306"/>
                    <a:pt x="154" y="299"/>
                    <a:pt x="170" y="288"/>
                  </a:cubicBezTo>
                  <a:cubicBezTo>
                    <a:pt x="178" y="283"/>
                    <a:pt x="194" y="272"/>
                    <a:pt x="194" y="272"/>
                  </a:cubicBezTo>
                  <a:cubicBezTo>
                    <a:pt x="229" y="219"/>
                    <a:pt x="207" y="140"/>
                    <a:pt x="146" y="120"/>
                  </a:cubicBezTo>
                  <a:cubicBezTo>
                    <a:pt x="115" y="89"/>
                    <a:pt x="101" y="89"/>
                    <a:pt x="58" y="80"/>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70"/>
            <p:cNvSpPr>
              <a:spLocks/>
            </p:cNvSpPr>
            <p:nvPr/>
          </p:nvSpPr>
          <p:spPr bwMode="auto">
            <a:xfrm>
              <a:off x="4779" y="872"/>
              <a:ext cx="304" cy="96"/>
            </a:xfrm>
            <a:custGeom>
              <a:avLst/>
              <a:gdLst>
                <a:gd name="T0" fmla="*/ 0 w 304"/>
                <a:gd name="T1" fmla="*/ 96 h 96"/>
                <a:gd name="T2" fmla="*/ 56 w 304"/>
                <a:gd name="T3" fmla="*/ 88 h 96"/>
                <a:gd name="T4" fmla="*/ 96 w 304"/>
                <a:gd name="T5" fmla="*/ 48 h 96"/>
                <a:gd name="T6" fmla="*/ 144 w 304"/>
                <a:gd name="T7" fmla="*/ 24 h 96"/>
                <a:gd name="T8" fmla="*/ 304 w 304"/>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96">
                  <a:moveTo>
                    <a:pt x="0" y="96"/>
                  </a:moveTo>
                  <a:cubicBezTo>
                    <a:pt x="19" y="93"/>
                    <a:pt x="38" y="93"/>
                    <a:pt x="56" y="88"/>
                  </a:cubicBezTo>
                  <a:cubicBezTo>
                    <a:pt x="94" y="76"/>
                    <a:pt x="68" y="70"/>
                    <a:pt x="96" y="48"/>
                  </a:cubicBezTo>
                  <a:cubicBezTo>
                    <a:pt x="110" y="37"/>
                    <a:pt x="128" y="31"/>
                    <a:pt x="144" y="24"/>
                  </a:cubicBezTo>
                  <a:cubicBezTo>
                    <a:pt x="196" y="1"/>
                    <a:pt x="247" y="0"/>
                    <a:pt x="304" y="0"/>
                  </a:cubicBezTo>
                </a:path>
              </a:pathLst>
            </a:cu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Rectangle 71"/>
            <p:cNvSpPr>
              <a:spLocks noChangeArrowheads="1"/>
            </p:cNvSpPr>
            <p:nvPr/>
          </p:nvSpPr>
          <p:spPr bwMode="auto">
            <a:xfrm>
              <a:off x="3497" y="729"/>
              <a:ext cx="1597" cy="834"/>
            </a:xfrm>
            <a:prstGeom prst="rect">
              <a:avLst/>
            </a:prstGeom>
            <a:solidFill>
              <a:srgbClr val="969696">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Rectangle 72"/>
            <p:cNvSpPr>
              <a:spLocks noChangeArrowheads="1"/>
            </p:cNvSpPr>
            <p:nvPr/>
          </p:nvSpPr>
          <p:spPr bwMode="auto">
            <a:xfrm>
              <a:off x="3497" y="729"/>
              <a:ext cx="1597" cy="83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51" name="Oval 73"/>
          <p:cNvSpPr>
            <a:spLocks noChangeArrowheads="1"/>
          </p:cNvSpPr>
          <p:nvPr/>
        </p:nvSpPr>
        <p:spPr bwMode="auto">
          <a:xfrm>
            <a:off x="5267325" y="5788025"/>
            <a:ext cx="122238" cy="130175"/>
          </a:xfrm>
          <a:prstGeom prst="ellipse">
            <a:avLst/>
          </a:prstGeom>
          <a:solidFill>
            <a:srgbClr val="8000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Text Box 74"/>
          <p:cNvSpPr txBox="1">
            <a:spLocks noChangeArrowheads="1"/>
          </p:cNvSpPr>
          <p:nvPr/>
        </p:nvSpPr>
        <p:spPr bwMode="auto">
          <a:xfrm>
            <a:off x="5210175" y="6096000"/>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CC"/>
                </a:solidFill>
                <a:effectLst/>
                <a:uLnTx/>
                <a:uFillTx/>
                <a:latin typeface="Arial" charset="0"/>
                <a:cs typeface="Arial" charset="0"/>
              </a:rPr>
              <a:t>E3 + C1 + R1</a:t>
            </a:r>
          </a:p>
        </p:txBody>
      </p:sp>
      <p:grpSp>
        <p:nvGrpSpPr>
          <p:cNvPr id="53" name="Group 87"/>
          <p:cNvGrpSpPr>
            <a:grpSpLocks/>
          </p:cNvGrpSpPr>
          <p:nvPr/>
        </p:nvGrpSpPr>
        <p:grpSpPr bwMode="auto">
          <a:xfrm>
            <a:off x="7053263" y="3676650"/>
            <a:ext cx="1785937" cy="1000125"/>
            <a:chOff x="3493" y="728"/>
            <a:chExt cx="1601" cy="835"/>
          </a:xfrm>
        </p:grpSpPr>
        <p:sp>
          <p:nvSpPr>
            <p:cNvPr id="54" name="Rectangle 88"/>
            <p:cNvSpPr>
              <a:spLocks noChangeArrowheads="1"/>
            </p:cNvSpPr>
            <p:nvPr/>
          </p:nvSpPr>
          <p:spPr bwMode="auto">
            <a:xfrm>
              <a:off x="3494" y="728"/>
              <a:ext cx="1597" cy="835"/>
            </a:xfrm>
            <a:prstGeom prst="rect">
              <a:avLst/>
            </a:prstGeom>
            <a:solidFill>
              <a:srgbClr val="FF9966">
                <a:alpha val="65097"/>
              </a:srgb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89"/>
            <p:cNvSpPr>
              <a:spLocks/>
            </p:cNvSpPr>
            <p:nvPr/>
          </p:nvSpPr>
          <p:spPr bwMode="auto">
            <a:xfrm>
              <a:off x="3811" y="899"/>
              <a:ext cx="985" cy="429"/>
            </a:xfrm>
            <a:custGeom>
              <a:avLst/>
              <a:gdLst>
                <a:gd name="T0" fmla="*/ 72 w 985"/>
                <a:gd name="T1" fmla="*/ 397 h 429"/>
                <a:gd name="T2" fmla="*/ 0 w 985"/>
                <a:gd name="T3" fmla="*/ 333 h 429"/>
                <a:gd name="T4" fmla="*/ 8 w 985"/>
                <a:gd name="T5" fmla="*/ 285 h 429"/>
                <a:gd name="T6" fmla="*/ 152 w 985"/>
                <a:gd name="T7" fmla="*/ 221 h 429"/>
                <a:gd name="T8" fmla="*/ 192 w 985"/>
                <a:gd name="T9" fmla="*/ 189 h 429"/>
                <a:gd name="T10" fmla="*/ 208 w 985"/>
                <a:gd name="T11" fmla="*/ 165 h 429"/>
                <a:gd name="T12" fmla="*/ 232 w 985"/>
                <a:gd name="T13" fmla="*/ 149 h 429"/>
                <a:gd name="T14" fmla="*/ 304 w 985"/>
                <a:gd name="T15" fmla="*/ 101 h 429"/>
                <a:gd name="T16" fmla="*/ 368 w 985"/>
                <a:gd name="T17" fmla="*/ 109 h 429"/>
                <a:gd name="T18" fmla="*/ 416 w 985"/>
                <a:gd name="T19" fmla="*/ 141 h 429"/>
                <a:gd name="T20" fmla="*/ 528 w 985"/>
                <a:gd name="T21" fmla="*/ 181 h 429"/>
                <a:gd name="T22" fmla="*/ 584 w 985"/>
                <a:gd name="T23" fmla="*/ 173 h 429"/>
                <a:gd name="T24" fmla="*/ 656 w 985"/>
                <a:gd name="T25" fmla="*/ 125 h 429"/>
                <a:gd name="T26" fmla="*/ 832 w 985"/>
                <a:gd name="T27" fmla="*/ 13 h 429"/>
                <a:gd name="T28" fmla="*/ 952 w 985"/>
                <a:gd name="T29" fmla="*/ 29 h 429"/>
                <a:gd name="T30" fmla="*/ 984 w 985"/>
                <a:gd name="T31" fmla="*/ 77 h 429"/>
                <a:gd name="T32" fmla="*/ 960 w 985"/>
                <a:gd name="T33" fmla="*/ 165 h 429"/>
                <a:gd name="T34" fmla="*/ 888 w 985"/>
                <a:gd name="T35" fmla="*/ 189 h 429"/>
                <a:gd name="T36" fmla="*/ 816 w 985"/>
                <a:gd name="T37" fmla="*/ 229 h 429"/>
                <a:gd name="T38" fmla="*/ 784 w 985"/>
                <a:gd name="T39" fmla="*/ 277 h 429"/>
                <a:gd name="T40" fmla="*/ 768 w 985"/>
                <a:gd name="T41" fmla="*/ 301 h 429"/>
                <a:gd name="T42" fmla="*/ 760 w 985"/>
                <a:gd name="T43" fmla="*/ 349 h 429"/>
                <a:gd name="T44" fmla="*/ 616 w 985"/>
                <a:gd name="T45" fmla="*/ 429 h 429"/>
                <a:gd name="T46" fmla="*/ 496 w 985"/>
                <a:gd name="T47" fmla="*/ 421 h 429"/>
                <a:gd name="T48" fmla="*/ 424 w 985"/>
                <a:gd name="T49" fmla="*/ 381 h 429"/>
                <a:gd name="T50" fmla="*/ 360 w 985"/>
                <a:gd name="T51" fmla="*/ 365 h 429"/>
                <a:gd name="T52" fmla="*/ 264 w 985"/>
                <a:gd name="T53" fmla="*/ 373 h 429"/>
                <a:gd name="T54" fmla="*/ 128 w 985"/>
                <a:gd name="T55" fmla="*/ 421 h 429"/>
                <a:gd name="T56" fmla="*/ 72 w 985"/>
                <a:gd name="T57" fmla="*/ 397 h 4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5" h="429">
                  <a:moveTo>
                    <a:pt x="72" y="397"/>
                  </a:moveTo>
                  <a:cubicBezTo>
                    <a:pt x="16" y="378"/>
                    <a:pt x="19" y="389"/>
                    <a:pt x="0" y="333"/>
                  </a:cubicBezTo>
                  <a:cubicBezTo>
                    <a:pt x="3" y="317"/>
                    <a:pt x="1" y="300"/>
                    <a:pt x="8" y="285"/>
                  </a:cubicBezTo>
                  <a:cubicBezTo>
                    <a:pt x="26" y="245"/>
                    <a:pt x="117" y="233"/>
                    <a:pt x="152" y="221"/>
                  </a:cubicBezTo>
                  <a:cubicBezTo>
                    <a:pt x="198" y="152"/>
                    <a:pt x="137" y="233"/>
                    <a:pt x="192" y="189"/>
                  </a:cubicBezTo>
                  <a:cubicBezTo>
                    <a:pt x="200" y="183"/>
                    <a:pt x="201" y="172"/>
                    <a:pt x="208" y="165"/>
                  </a:cubicBezTo>
                  <a:cubicBezTo>
                    <a:pt x="215" y="158"/>
                    <a:pt x="224" y="154"/>
                    <a:pt x="232" y="149"/>
                  </a:cubicBezTo>
                  <a:cubicBezTo>
                    <a:pt x="252" y="118"/>
                    <a:pt x="271" y="118"/>
                    <a:pt x="304" y="101"/>
                  </a:cubicBezTo>
                  <a:cubicBezTo>
                    <a:pt x="325" y="104"/>
                    <a:pt x="348" y="102"/>
                    <a:pt x="368" y="109"/>
                  </a:cubicBezTo>
                  <a:cubicBezTo>
                    <a:pt x="386" y="115"/>
                    <a:pt x="398" y="135"/>
                    <a:pt x="416" y="141"/>
                  </a:cubicBezTo>
                  <a:cubicBezTo>
                    <a:pt x="454" y="154"/>
                    <a:pt x="490" y="168"/>
                    <a:pt x="528" y="181"/>
                  </a:cubicBezTo>
                  <a:cubicBezTo>
                    <a:pt x="547" y="178"/>
                    <a:pt x="566" y="178"/>
                    <a:pt x="584" y="173"/>
                  </a:cubicBezTo>
                  <a:cubicBezTo>
                    <a:pt x="613" y="164"/>
                    <a:pt x="626" y="135"/>
                    <a:pt x="656" y="125"/>
                  </a:cubicBezTo>
                  <a:cubicBezTo>
                    <a:pt x="715" y="37"/>
                    <a:pt x="741" y="43"/>
                    <a:pt x="832" y="13"/>
                  </a:cubicBezTo>
                  <a:cubicBezTo>
                    <a:pt x="872" y="16"/>
                    <a:pt x="923" y="0"/>
                    <a:pt x="952" y="29"/>
                  </a:cubicBezTo>
                  <a:cubicBezTo>
                    <a:pt x="966" y="43"/>
                    <a:pt x="984" y="77"/>
                    <a:pt x="984" y="77"/>
                  </a:cubicBezTo>
                  <a:cubicBezTo>
                    <a:pt x="982" y="91"/>
                    <a:pt x="985" y="150"/>
                    <a:pt x="960" y="165"/>
                  </a:cubicBezTo>
                  <a:cubicBezTo>
                    <a:pt x="939" y="178"/>
                    <a:pt x="912" y="181"/>
                    <a:pt x="888" y="189"/>
                  </a:cubicBezTo>
                  <a:cubicBezTo>
                    <a:pt x="866" y="196"/>
                    <a:pt x="835" y="216"/>
                    <a:pt x="816" y="229"/>
                  </a:cubicBezTo>
                  <a:cubicBezTo>
                    <a:pt x="805" y="245"/>
                    <a:pt x="795" y="261"/>
                    <a:pt x="784" y="277"/>
                  </a:cubicBezTo>
                  <a:cubicBezTo>
                    <a:pt x="779" y="285"/>
                    <a:pt x="768" y="301"/>
                    <a:pt x="768" y="301"/>
                  </a:cubicBezTo>
                  <a:cubicBezTo>
                    <a:pt x="765" y="317"/>
                    <a:pt x="765" y="334"/>
                    <a:pt x="760" y="349"/>
                  </a:cubicBezTo>
                  <a:cubicBezTo>
                    <a:pt x="742" y="403"/>
                    <a:pt x="664" y="417"/>
                    <a:pt x="616" y="429"/>
                  </a:cubicBezTo>
                  <a:cubicBezTo>
                    <a:pt x="576" y="426"/>
                    <a:pt x="536" y="425"/>
                    <a:pt x="496" y="421"/>
                  </a:cubicBezTo>
                  <a:cubicBezTo>
                    <a:pt x="471" y="418"/>
                    <a:pt x="440" y="392"/>
                    <a:pt x="424" y="381"/>
                  </a:cubicBezTo>
                  <a:cubicBezTo>
                    <a:pt x="406" y="369"/>
                    <a:pt x="381" y="372"/>
                    <a:pt x="360" y="365"/>
                  </a:cubicBezTo>
                  <a:cubicBezTo>
                    <a:pt x="328" y="368"/>
                    <a:pt x="296" y="368"/>
                    <a:pt x="264" y="373"/>
                  </a:cubicBezTo>
                  <a:cubicBezTo>
                    <a:pt x="214" y="381"/>
                    <a:pt x="176" y="411"/>
                    <a:pt x="128" y="421"/>
                  </a:cubicBezTo>
                  <a:cubicBezTo>
                    <a:pt x="115" y="418"/>
                    <a:pt x="72" y="415"/>
                    <a:pt x="72" y="397"/>
                  </a:cubicBezTo>
                  <a:close/>
                </a:path>
              </a:pathLst>
            </a:custGeom>
            <a:solidFill>
              <a:srgbClr val="3366FF">
                <a:alpha val="50195"/>
              </a:srgbClr>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Freeform 90"/>
            <p:cNvSpPr>
              <a:spLocks/>
            </p:cNvSpPr>
            <p:nvPr/>
          </p:nvSpPr>
          <p:spPr bwMode="auto">
            <a:xfrm>
              <a:off x="3493" y="1256"/>
              <a:ext cx="326" cy="178"/>
            </a:xfrm>
            <a:custGeom>
              <a:avLst/>
              <a:gdLst>
                <a:gd name="T0" fmla="*/ 241 w 336"/>
                <a:gd name="T1" fmla="*/ 0 h 168"/>
                <a:gd name="T2" fmla="*/ 172 w 336"/>
                <a:gd name="T3" fmla="*/ 106 h 168"/>
                <a:gd name="T4" fmla="*/ 120 w 336"/>
                <a:gd name="T5" fmla="*/ 182 h 168"/>
                <a:gd name="T6" fmla="*/ 109 w 336"/>
                <a:gd name="T7" fmla="*/ 272 h 168"/>
                <a:gd name="T8" fmla="*/ 0 w 336"/>
                <a:gd name="T9" fmla="*/ 318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68">
                  <a:moveTo>
                    <a:pt x="336" y="0"/>
                  </a:moveTo>
                  <a:cubicBezTo>
                    <a:pt x="303" y="22"/>
                    <a:pt x="272" y="35"/>
                    <a:pt x="240" y="56"/>
                  </a:cubicBezTo>
                  <a:cubicBezTo>
                    <a:pt x="217" y="91"/>
                    <a:pt x="206" y="83"/>
                    <a:pt x="168" y="96"/>
                  </a:cubicBezTo>
                  <a:cubicBezTo>
                    <a:pt x="163" y="112"/>
                    <a:pt x="168" y="139"/>
                    <a:pt x="152" y="144"/>
                  </a:cubicBezTo>
                  <a:cubicBezTo>
                    <a:pt x="82" y="167"/>
                    <a:pt x="80" y="168"/>
                    <a:pt x="0" y="168"/>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Freeform 91"/>
            <p:cNvSpPr>
              <a:spLocks/>
            </p:cNvSpPr>
            <p:nvPr/>
          </p:nvSpPr>
          <p:spPr bwMode="auto">
            <a:xfrm>
              <a:off x="3665" y="1286"/>
              <a:ext cx="322" cy="234"/>
            </a:xfrm>
            <a:custGeom>
              <a:avLst/>
              <a:gdLst>
                <a:gd name="T0" fmla="*/ 26 w 322"/>
                <a:gd name="T1" fmla="*/ 194 h 234"/>
                <a:gd name="T2" fmla="*/ 18 w 322"/>
                <a:gd name="T3" fmla="*/ 162 h 234"/>
                <a:gd name="T4" fmla="*/ 10 w 322"/>
                <a:gd name="T5" fmla="*/ 138 h 234"/>
                <a:gd name="T6" fmla="*/ 82 w 322"/>
                <a:gd name="T7" fmla="*/ 98 h 234"/>
                <a:gd name="T8" fmla="*/ 122 w 322"/>
                <a:gd name="T9" fmla="*/ 42 h 234"/>
                <a:gd name="T10" fmla="*/ 178 w 322"/>
                <a:gd name="T11" fmla="*/ 26 h 234"/>
                <a:gd name="T12" fmla="*/ 186 w 322"/>
                <a:gd name="T13" fmla="*/ 50 h 234"/>
                <a:gd name="T14" fmla="*/ 282 w 322"/>
                <a:gd name="T15" fmla="*/ 74 h 234"/>
                <a:gd name="T16" fmla="*/ 322 w 322"/>
                <a:gd name="T17" fmla="*/ 146 h 234"/>
                <a:gd name="T18" fmla="*/ 266 w 322"/>
                <a:gd name="T19" fmla="*/ 194 h 234"/>
                <a:gd name="T20" fmla="*/ 130 w 322"/>
                <a:gd name="T21" fmla="*/ 194 h 234"/>
                <a:gd name="T22" fmla="*/ 58 w 322"/>
                <a:gd name="T23" fmla="*/ 234 h 234"/>
                <a:gd name="T24" fmla="*/ 26 w 322"/>
                <a:gd name="T25" fmla="*/ 194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34">
                  <a:moveTo>
                    <a:pt x="26" y="194"/>
                  </a:moveTo>
                  <a:cubicBezTo>
                    <a:pt x="23" y="183"/>
                    <a:pt x="21" y="173"/>
                    <a:pt x="18" y="162"/>
                  </a:cubicBezTo>
                  <a:cubicBezTo>
                    <a:pt x="16" y="154"/>
                    <a:pt x="5" y="145"/>
                    <a:pt x="10" y="138"/>
                  </a:cubicBezTo>
                  <a:cubicBezTo>
                    <a:pt x="27" y="114"/>
                    <a:pt x="56" y="107"/>
                    <a:pt x="82" y="98"/>
                  </a:cubicBezTo>
                  <a:cubicBezTo>
                    <a:pt x="101" y="42"/>
                    <a:pt x="82" y="55"/>
                    <a:pt x="122" y="42"/>
                  </a:cubicBezTo>
                  <a:cubicBezTo>
                    <a:pt x="138" y="18"/>
                    <a:pt x="139" y="0"/>
                    <a:pt x="178" y="26"/>
                  </a:cubicBezTo>
                  <a:cubicBezTo>
                    <a:pt x="185" y="31"/>
                    <a:pt x="180" y="44"/>
                    <a:pt x="186" y="50"/>
                  </a:cubicBezTo>
                  <a:cubicBezTo>
                    <a:pt x="204" y="68"/>
                    <a:pt x="258" y="68"/>
                    <a:pt x="282" y="74"/>
                  </a:cubicBezTo>
                  <a:cubicBezTo>
                    <a:pt x="319" y="129"/>
                    <a:pt x="308" y="104"/>
                    <a:pt x="322" y="146"/>
                  </a:cubicBezTo>
                  <a:cubicBezTo>
                    <a:pt x="311" y="178"/>
                    <a:pt x="297" y="184"/>
                    <a:pt x="266" y="194"/>
                  </a:cubicBezTo>
                  <a:cubicBezTo>
                    <a:pt x="190" y="186"/>
                    <a:pt x="197" y="181"/>
                    <a:pt x="130" y="194"/>
                  </a:cubicBezTo>
                  <a:cubicBezTo>
                    <a:pt x="103" y="199"/>
                    <a:pt x="58" y="234"/>
                    <a:pt x="58" y="234"/>
                  </a:cubicBezTo>
                  <a:cubicBezTo>
                    <a:pt x="39" y="229"/>
                    <a:pt x="0" y="220"/>
                    <a:pt x="26" y="194"/>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92"/>
            <p:cNvSpPr>
              <a:spLocks/>
            </p:cNvSpPr>
            <p:nvPr/>
          </p:nvSpPr>
          <p:spPr bwMode="auto">
            <a:xfrm>
              <a:off x="4211" y="1334"/>
              <a:ext cx="256" cy="162"/>
            </a:xfrm>
            <a:custGeom>
              <a:avLst/>
              <a:gdLst>
                <a:gd name="T0" fmla="*/ 0 w 256"/>
                <a:gd name="T1" fmla="*/ 42 h 162"/>
                <a:gd name="T2" fmla="*/ 64 w 256"/>
                <a:gd name="T3" fmla="*/ 10 h 162"/>
                <a:gd name="T4" fmla="*/ 88 w 256"/>
                <a:gd name="T5" fmla="*/ 26 h 162"/>
                <a:gd name="T6" fmla="*/ 240 w 256"/>
                <a:gd name="T7" fmla="*/ 34 h 162"/>
                <a:gd name="T8" fmla="*/ 256 w 256"/>
                <a:gd name="T9" fmla="*/ 82 h 162"/>
                <a:gd name="T10" fmla="*/ 232 w 256"/>
                <a:gd name="T11" fmla="*/ 146 h 162"/>
                <a:gd name="T12" fmla="*/ 184 w 256"/>
                <a:gd name="T13" fmla="*/ 162 h 162"/>
                <a:gd name="T14" fmla="*/ 120 w 256"/>
                <a:gd name="T15" fmla="*/ 154 h 162"/>
                <a:gd name="T16" fmla="*/ 72 w 256"/>
                <a:gd name="T17" fmla="*/ 114 h 162"/>
                <a:gd name="T18" fmla="*/ 0 w 256"/>
                <a:gd name="T19" fmla="*/ 98 h 162"/>
                <a:gd name="T20" fmla="*/ 8 w 256"/>
                <a:gd name="T21" fmla="*/ 66 h 162"/>
                <a:gd name="T22" fmla="*/ 0 w 256"/>
                <a:gd name="T23" fmla="*/ 42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 h="162">
                  <a:moveTo>
                    <a:pt x="0" y="42"/>
                  </a:moveTo>
                  <a:cubicBezTo>
                    <a:pt x="13" y="3"/>
                    <a:pt x="25" y="0"/>
                    <a:pt x="64" y="10"/>
                  </a:cubicBezTo>
                  <a:cubicBezTo>
                    <a:pt x="72" y="15"/>
                    <a:pt x="78" y="25"/>
                    <a:pt x="88" y="26"/>
                  </a:cubicBezTo>
                  <a:cubicBezTo>
                    <a:pt x="138" y="33"/>
                    <a:pt x="192" y="18"/>
                    <a:pt x="240" y="34"/>
                  </a:cubicBezTo>
                  <a:cubicBezTo>
                    <a:pt x="256" y="39"/>
                    <a:pt x="256" y="82"/>
                    <a:pt x="256" y="82"/>
                  </a:cubicBezTo>
                  <a:cubicBezTo>
                    <a:pt x="253" y="98"/>
                    <a:pt x="251" y="134"/>
                    <a:pt x="232" y="146"/>
                  </a:cubicBezTo>
                  <a:cubicBezTo>
                    <a:pt x="218" y="155"/>
                    <a:pt x="184" y="162"/>
                    <a:pt x="184" y="162"/>
                  </a:cubicBezTo>
                  <a:cubicBezTo>
                    <a:pt x="163" y="159"/>
                    <a:pt x="140" y="161"/>
                    <a:pt x="120" y="154"/>
                  </a:cubicBezTo>
                  <a:cubicBezTo>
                    <a:pt x="100" y="147"/>
                    <a:pt x="91" y="123"/>
                    <a:pt x="72" y="114"/>
                  </a:cubicBezTo>
                  <a:cubicBezTo>
                    <a:pt x="52" y="104"/>
                    <a:pt x="18" y="101"/>
                    <a:pt x="0" y="98"/>
                  </a:cubicBezTo>
                  <a:cubicBezTo>
                    <a:pt x="3" y="87"/>
                    <a:pt x="8" y="77"/>
                    <a:pt x="8" y="66"/>
                  </a:cubicBezTo>
                  <a:cubicBezTo>
                    <a:pt x="8" y="58"/>
                    <a:pt x="0" y="42"/>
                    <a:pt x="0" y="42"/>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93"/>
            <p:cNvSpPr>
              <a:spLocks/>
            </p:cNvSpPr>
            <p:nvPr/>
          </p:nvSpPr>
          <p:spPr bwMode="auto">
            <a:xfrm>
              <a:off x="4625" y="784"/>
              <a:ext cx="369" cy="435"/>
            </a:xfrm>
            <a:custGeom>
              <a:avLst/>
              <a:gdLst>
                <a:gd name="T0" fmla="*/ 58 w 369"/>
                <a:gd name="T1" fmla="*/ 80 h 435"/>
                <a:gd name="T2" fmla="*/ 42 w 369"/>
                <a:gd name="T3" fmla="*/ 16 h 435"/>
                <a:gd name="T4" fmla="*/ 90 w 369"/>
                <a:gd name="T5" fmla="*/ 0 h 435"/>
                <a:gd name="T6" fmla="*/ 298 w 369"/>
                <a:gd name="T7" fmla="*/ 56 h 435"/>
                <a:gd name="T8" fmla="*/ 314 w 369"/>
                <a:gd name="T9" fmla="*/ 80 h 435"/>
                <a:gd name="T10" fmla="*/ 322 w 369"/>
                <a:gd name="T11" fmla="*/ 104 h 435"/>
                <a:gd name="T12" fmla="*/ 354 w 369"/>
                <a:gd name="T13" fmla="*/ 152 h 435"/>
                <a:gd name="T14" fmla="*/ 338 w 369"/>
                <a:gd name="T15" fmla="*/ 360 h 435"/>
                <a:gd name="T16" fmla="*/ 210 w 369"/>
                <a:gd name="T17" fmla="*/ 432 h 435"/>
                <a:gd name="T18" fmla="*/ 130 w 369"/>
                <a:gd name="T19" fmla="*/ 376 h 435"/>
                <a:gd name="T20" fmla="*/ 122 w 369"/>
                <a:gd name="T21" fmla="*/ 320 h 435"/>
                <a:gd name="T22" fmla="*/ 170 w 369"/>
                <a:gd name="T23" fmla="*/ 288 h 435"/>
                <a:gd name="T24" fmla="*/ 194 w 369"/>
                <a:gd name="T25" fmla="*/ 272 h 435"/>
                <a:gd name="T26" fmla="*/ 146 w 369"/>
                <a:gd name="T27" fmla="*/ 120 h 435"/>
                <a:gd name="T28" fmla="*/ 58 w 369"/>
                <a:gd name="T29" fmla="*/ 8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435">
                  <a:moveTo>
                    <a:pt x="58" y="80"/>
                  </a:moveTo>
                  <a:cubicBezTo>
                    <a:pt x="31" y="71"/>
                    <a:pt x="0" y="70"/>
                    <a:pt x="42" y="16"/>
                  </a:cubicBezTo>
                  <a:cubicBezTo>
                    <a:pt x="52" y="3"/>
                    <a:pt x="90" y="0"/>
                    <a:pt x="90" y="0"/>
                  </a:cubicBezTo>
                  <a:cubicBezTo>
                    <a:pt x="157" y="7"/>
                    <a:pt x="240" y="17"/>
                    <a:pt x="298" y="56"/>
                  </a:cubicBezTo>
                  <a:cubicBezTo>
                    <a:pt x="303" y="64"/>
                    <a:pt x="310" y="71"/>
                    <a:pt x="314" y="80"/>
                  </a:cubicBezTo>
                  <a:cubicBezTo>
                    <a:pt x="318" y="88"/>
                    <a:pt x="318" y="97"/>
                    <a:pt x="322" y="104"/>
                  </a:cubicBezTo>
                  <a:cubicBezTo>
                    <a:pt x="331" y="121"/>
                    <a:pt x="354" y="152"/>
                    <a:pt x="354" y="152"/>
                  </a:cubicBezTo>
                  <a:cubicBezTo>
                    <a:pt x="363" y="203"/>
                    <a:pt x="369" y="314"/>
                    <a:pt x="338" y="360"/>
                  </a:cubicBezTo>
                  <a:cubicBezTo>
                    <a:pt x="308" y="404"/>
                    <a:pt x="258" y="420"/>
                    <a:pt x="210" y="432"/>
                  </a:cubicBezTo>
                  <a:cubicBezTo>
                    <a:pt x="159" y="426"/>
                    <a:pt x="110" y="435"/>
                    <a:pt x="130" y="376"/>
                  </a:cubicBezTo>
                  <a:cubicBezTo>
                    <a:pt x="118" y="358"/>
                    <a:pt x="100" y="345"/>
                    <a:pt x="122" y="320"/>
                  </a:cubicBezTo>
                  <a:cubicBezTo>
                    <a:pt x="135" y="306"/>
                    <a:pt x="154" y="299"/>
                    <a:pt x="170" y="288"/>
                  </a:cubicBezTo>
                  <a:cubicBezTo>
                    <a:pt x="178" y="283"/>
                    <a:pt x="194" y="272"/>
                    <a:pt x="194" y="272"/>
                  </a:cubicBezTo>
                  <a:cubicBezTo>
                    <a:pt x="229" y="219"/>
                    <a:pt x="207" y="140"/>
                    <a:pt x="146" y="120"/>
                  </a:cubicBezTo>
                  <a:cubicBezTo>
                    <a:pt x="115" y="89"/>
                    <a:pt x="101" y="89"/>
                    <a:pt x="58" y="80"/>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94"/>
            <p:cNvSpPr>
              <a:spLocks/>
            </p:cNvSpPr>
            <p:nvPr/>
          </p:nvSpPr>
          <p:spPr bwMode="auto">
            <a:xfrm>
              <a:off x="4779" y="872"/>
              <a:ext cx="304" cy="96"/>
            </a:xfrm>
            <a:custGeom>
              <a:avLst/>
              <a:gdLst>
                <a:gd name="T0" fmla="*/ 0 w 304"/>
                <a:gd name="T1" fmla="*/ 96 h 96"/>
                <a:gd name="T2" fmla="*/ 56 w 304"/>
                <a:gd name="T3" fmla="*/ 88 h 96"/>
                <a:gd name="T4" fmla="*/ 96 w 304"/>
                <a:gd name="T5" fmla="*/ 48 h 96"/>
                <a:gd name="T6" fmla="*/ 144 w 304"/>
                <a:gd name="T7" fmla="*/ 24 h 96"/>
                <a:gd name="T8" fmla="*/ 304 w 304"/>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96">
                  <a:moveTo>
                    <a:pt x="0" y="96"/>
                  </a:moveTo>
                  <a:cubicBezTo>
                    <a:pt x="19" y="93"/>
                    <a:pt x="38" y="93"/>
                    <a:pt x="56" y="88"/>
                  </a:cubicBezTo>
                  <a:cubicBezTo>
                    <a:pt x="94" y="76"/>
                    <a:pt x="68" y="70"/>
                    <a:pt x="96" y="48"/>
                  </a:cubicBezTo>
                  <a:cubicBezTo>
                    <a:pt x="110" y="37"/>
                    <a:pt x="128" y="31"/>
                    <a:pt x="144" y="24"/>
                  </a:cubicBezTo>
                  <a:cubicBezTo>
                    <a:pt x="196" y="1"/>
                    <a:pt x="247" y="0"/>
                    <a:pt x="304" y="0"/>
                  </a:cubicBezTo>
                </a:path>
              </a:pathLst>
            </a:cu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95"/>
            <p:cNvSpPr>
              <a:spLocks noChangeArrowheads="1"/>
            </p:cNvSpPr>
            <p:nvPr/>
          </p:nvSpPr>
          <p:spPr bwMode="auto">
            <a:xfrm>
              <a:off x="3497" y="729"/>
              <a:ext cx="1597" cy="834"/>
            </a:xfrm>
            <a:prstGeom prst="rect">
              <a:avLst/>
            </a:prstGeom>
            <a:solidFill>
              <a:srgbClr val="969696">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96"/>
            <p:cNvSpPr>
              <a:spLocks noChangeArrowheads="1"/>
            </p:cNvSpPr>
            <p:nvPr/>
          </p:nvSpPr>
          <p:spPr bwMode="auto">
            <a:xfrm>
              <a:off x="3497" y="729"/>
              <a:ext cx="1597" cy="83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63" name="Oval 97"/>
          <p:cNvSpPr>
            <a:spLocks noChangeArrowheads="1"/>
          </p:cNvSpPr>
          <p:nvPr/>
        </p:nvSpPr>
        <p:spPr bwMode="auto">
          <a:xfrm>
            <a:off x="8024813" y="4445000"/>
            <a:ext cx="120650" cy="130175"/>
          </a:xfrm>
          <a:prstGeom prst="ellipse">
            <a:avLst/>
          </a:prstGeom>
          <a:solidFill>
            <a:srgbClr val="8000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Text Box 98"/>
          <p:cNvSpPr txBox="1">
            <a:spLocks noChangeArrowheads="1"/>
          </p:cNvSpPr>
          <p:nvPr/>
        </p:nvSpPr>
        <p:spPr bwMode="auto">
          <a:xfrm>
            <a:off x="7283450" y="4678363"/>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CC"/>
                </a:solidFill>
                <a:effectLst/>
                <a:uLnTx/>
                <a:uFillTx/>
                <a:latin typeface="Arial" charset="0"/>
                <a:cs typeface="Arial" charset="0"/>
              </a:rPr>
              <a:t>E1 + C2 + R4</a:t>
            </a:r>
          </a:p>
        </p:txBody>
      </p:sp>
      <p:grpSp>
        <p:nvGrpSpPr>
          <p:cNvPr id="65" name="Group 99"/>
          <p:cNvGrpSpPr>
            <a:grpSpLocks/>
          </p:cNvGrpSpPr>
          <p:nvPr/>
        </p:nvGrpSpPr>
        <p:grpSpPr bwMode="auto">
          <a:xfrm>
            <a:off x="7053263" y="5116513"/>
            <a:ext cx="1785937" cy="1000125"/>
            <a:chOff x="3493" y="728"/>
            <a:chExt cx="1601" cy="835"/>
          </a:xfrm>
        </p:grpSpPr>
        <p:sp>
          <p:nvSpPr>
            <p:cNvPr id="66" name="Rectangle 100"/>
            <p:cNvSpPr>
              <a:spLocks noChangeArrowheads="1"/>
            </p:cNvSpPr>
            <p:nvPr/>
          </p:nvSpPr>
          <p:spPr bwMode="auto">
            <a:xfrm>
              <a:off x="3494" y="728"/>
              <a:ext cx="1597" cy="835"/>
            </a:xfrm>
            <a:prstGeom prst="rect">
              <a:avLst/>
            </a:prstGeom>
            <a:solidFill>
              <a:srgbClr val="FF9966">
                <a:alpha val="65097"/>
              </a:srgb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101"/>
            <p:cNvSpPr>
              <a:spLocks/>
            </p:cNvSpPr>
            <p:nvPr/>
          </p:nvSpPr>
          <p:spPr bwMode="auto">
            <a:xfrm>
              <a:off x="3811" y="899"/>
              <a:ext cx="985" cy="429"/>
            </a:xfrm>
            <a:custGeom>
              <a:avLst/>
              <a:gdLst>
                <a:gd name="T0" fmla="*/ 72 w 985"/>
                <a:gd name="T1" fmla="*/ 397 h 429"/>
                <a:gd name="T2" fmla="*/ 0 w 985"/>
                <a:gd name="T3" fmla="*/ 333 h 429"/>
                <a:gd name="T4" fmla="*/ 8 w 985"/>
                <a:gd name="T5" fmla="*/ 285 h 429"/>
                <a:gd name="T6" fmla="*/ 152 w 985"/>
                <a:gd name="T7" fmla="*/ 221 h 429"/>
                <a:gd name="T8" fmla="*/ 192 w 985"/>
                <a:gd name="T9" fmla="*/ 189 h 429"/>
                <a:gd name="T10" fmla="*/ 208 w 985"/>
                <a:gd name="T11" fmla="*/ 165 h 429"/>
                <a:gd name="T12" fmla="*/ 232 w 985"/>
                <a:gd name="T13" fmla="*/ 149 h 429"/>
                <a:gd name="T14" fmla="*/ 304 w 985"/>
                <a:gd name="T15" fmla="*/ 101 h 429"/>
                <a:gd name="T16" fmla="*/ 368 w 985"/>
                <a:gd name="T17" fmla="*/ 109 h 429"/>
                <a:gd name="T18" fmla="*/ 416 w 985"/>
                <a:gd name="T19" fmla="*/ 141 h 429"/>
                <a:gd name="T20" fmla="*/ 528 w 985"/>
                <a:gd name="T21" fmla="*/ 181 h 429"/>
                <a:gd name="T22" fmla="*/ 584 w 985"/>
                <a:gd name="T23" fmla="*/ 173 h 429"/>
                <a:gd name="T24" fmla="*/ 656 w 985"/>
                <a:gd name="T25" fmla="*/ 125 h 429"/>
                <a:gd name="T26" fmla="*/ 832 w 985"/>
                <a:gd name="T27" fmla="*/ 13 h 429"/>
                <a:gd name="T28" fmla="*/ 952 w 985"/>
                <a:gd name="T29" fmla="*/ 29 h 429"/>
                <a:gd name="T30" fmla="*/ 984 w 985"/>
                <a:gd name="T31" fmla="*/ 77 h 429"/>
                <a:gd name="T32" fmla="*/ 960 w 985"/>
                <a:gd name="T33" fmla="*/ 165 h 429"/>
                <a:gd name="T34" fmla="*/ 888 w 985"/>
                <a:gd name="T35" fmla="*/ 189 h 429"/>
                <a:gd name="T36" fmla="*/ 816 w 985"/>
                <a:gd name="T37" fmla="*/ 229 h 429"/>
                <a:gd name="T38" fmla="*/ 784 w 985"/>
                <a:gd name="T39" fmla="*/ 277 h 429"/>
                <a:gd name="T40" fmla="*/ 768 w 985"/>
                <a:gd name="T41" fmla="*/ 301 h 429"/>
                <a:gd name="T42" fmla="*/ 760 w 985"/>
                <a:gd name="T43" fmla="*/ 349 h 429"/>
                <a:gd name="T44" fmla="*/ 616 w 985"/>
                <a:gd name="T45" fmla="*/ 429 h 429"/>
                <a:gd name="T46" fmla="*/ 496 w 985"/>
                <a:gd name="T47" fmla="*/ 421 h 429"/>
                <a:gd name="T48" fmla="*/ 424 w 985"/>
                <a:gd name="T49" fmla="*/ 381 h 429"/>
                <a:gd name="T50" fmla="*/ 360 w 985"/>
                <a:gd name="T51" fmla="*/ 365 h 429"/>
                <a:gd name="T52" fmla="*/ 264 w 985"/>
                <a:gd name="T53" fmla="*/ 373 h 429"/>
                <a:gd name="T54" fmla="*/ 128 w 985"/>
                <a:gd name="T55" fmla="*/ 421 h 429"/>
                <a:gd name="T56" fmla="*/ 72 w 985"/>
                <a:gd name="T57" fmla="*/ 397 h 4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5" h="429">
                  <a:moveTo>
                    <a:pt x="72" y="397"/>
                  </a:moveTo>
                  <a:cubicBezTo>
                    <a:pt x="16" y="378"/>
                    <a:pt x="19" y="389"/>
                    <a:pt x="0" y="333"/>
                  </a:cubicBezTo>
                  <a:cubicBezTo>
                    <a:pt x="3" y="317"/>
                    <a:pt x="1" y="300"/>
                    <a:pt x="8" y="285"/>
                  </a:cubicBezTo>
                  <a:cubicBezTo>
                    <a:pt x="26" y="245"/>
                    <a:pt x="117" y="233"/>
                    <a:pt x="152" y="221"/>
                  </a:cubicBezTo>
                  <a:cubicBezTo>
                    <a:pt x="198" y="152"/>
                    <a:pt x="137" y="233"/>
                    <a:pt x="192" y="189"/>
                  </a:cubicBezTo>
                  <a:cubicBezTo>
                    <a:pt x="200" y="183"/>
                    <a:pt x="201" y="172"/>
                    <a:pt x="208" y="165"/>
                  </a:cubicBezTo>
                  <a:cubicBezTo>
                    <a:pt x="215" y="158"/>
                    <a:pt x="224" y="154"/>
                    <a:pt x="232" y="149"/>
                  </a:cubicBezTo>
                  <a:cubicBezTo>
                    <a:pt x="252" y="118"/>
                    <a:pt x="271" y="118"/>
                    <a:pt x="304" y="101"/>
                  </a:cubicBezTo>
                  <a:cubicBezTo>
                    <a:pt x="325" y="104"/>
                    <a:pt x="348" y="102"/>
                    <a:pt x="368" y="109"/>
                  </a:cubicBezTo>
                  <a:cubicBezTo>
                    <a:pt x="386" y="115"/>
                    <a:pt x="398" y="135"/>
                    <a:pt x="416" y="141"/>
                  </a:cubicBezTo>
                  <a:cubicBezTo>
                    <a:pt x="454" y="154"/>
                    <a:pt x="490" y="168"/>
                    <a:pt x="528" y="181"/>
                  </a:cubicBezTo>
                  <a:cubicBezTo>
                    <a:pt x="547" y="178"/>
                    <a:pt x="566" y="178"/>
                    <a:pt x="584" y="173"/>
                  </a:cubicBezTo>
                  <a:cubicBezTo>
                    <a:pt x="613" y="164"/>
                    <a:pt x="626" y="135"/>
                    <a:pt x="656" y="125"/>
                  </a:cubicBezTo>
                  <a:cubicBezTo>
                    <a:pt x="715" y="37"/>
                    <a:pt x="741" y="43"/>
                    <a:pt x="832" y="13"/>
                  </a:cubicBezTo>
                  <a:cubicBezTo>
                    <a:pt x="872" y="16"/>
                    <a:pt x="923" y="0"/>
                    <a:pt x="952" y="29"/>
                  </a:cubicBezTo>
                  <a:cubicBezTo>
                    <a:pt x="966" y="43"/>
                    <a:pt x="984" y="77"/>
                    <a:pt x="984" y="77"/>
                  </a:cubicBezTo>
                  <a:cubicBezTo>
                    <a:pt x="982" y="91"/>
                    <a:pt x="985" y="150"/>
                    <a:pt x="960" y="165"/>
                  </a:cubicBezTo>
                  <a:cubicBezTo>
                    <a:pt x="939" y="178"/>
                    <a:pt x="912" y="181"/>
                    <a:pt x="888" y="189"/>
                  </a:cubicBezTo>
                  <a:cubicBezTo>
                    <a:pt x="866" y="196"/>
                    <a:pt x="835" y="216"/>
                    <a:pt x="816" y="229"/>
                  </a:cubicBezTo>
                  <a:cubicBezTo>
                    <a:pt x="805" y="245"/>
                    <a:pt x="795" y="261"/>
                    <a:pt x="784" y="277"/>
                  </a:cubicBezTo>
                  <a:cubicBezTo>
                    <a:pt x="779" y="285"/>
                    <a:pt x="768" y="301"/>
                    <a:pt x="768" y="301"/>
                  </a:cubicBezTo>
                  <a:cubicBezTo>
                    <a:pt x="765" y="317"/>
                    <a:pt x="765" y="334"/>
                    <a:pt x="760" y="349"/>
                  </a:cubicBezTo>
                  <a:cubicBezTo>
                    <a:pt x="742" y="403"/>
                    <a:pt x="664" y="417"/>
                    <a:pt x="616" y="429"/>
                  </a:cubicBezTo>
                  <a:cubicBezTo>
                    <a:pt x="576" y="426"/>
                    <a:pt x="536" y="425"/>
                    <a:pt x="496" y="421"/>
                  </a:cubicBezTo>
                  <a:cubicBezTo>
                    <a:pt x="471" y="418"/>
                    <a:pt x="440" y="392"/>
                    <a:pt x="424" y="381"/>
                  </a:cubicBezTo>
                  <a:cubicBezTo>
                    <a:pt x="406" y="369"/>
                    <a:pt x="381" y="372"/>
                    <a:pt x="360" y="365"/>
                  </a:cubicBezTo>
                  <a:cubicBezTo>
                    <a:pt x="328" y="368"/>
                    <a:pt x="296" y="368"/>
                    <a:pt x="264" y="373"/>
                  </a:cubicBezTo>
                  <a:cubicBezTo>
                    <a:pt x="214" y="381"/>
                    <a:pt x="176" y="411"/>
                    <a:pt x="128" y="421"/>
                  </a:cubicBezTo>
                  <a:cubicBezTo>
                    <a:pt x="115" y="418"/>
                    <a:pt x="72" y="415"/>
                    <a:pt x="72" y="397"/>
                  </a:cubicBezTo>
                  <a:close/>
                </a:path>
              </a:pathLst>
            </a:custGeom>
            <a:solidFill>
              <a:srgbClr val="3366FF">
                <a:alpha val="50195"/>
              </a:srgbClr>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102"/>
            <p:cNvSpPr>
              <a:spLocks/>
            </p:cNvSpPr>
            <p:nvPr/>
          </p:nvSpPr>
          <p:spPr bwMode="auto">
            <a:xfrm>
              <a:off x="3493" y="1256"/>
              <a:ext cx="326" cy="178"/>
            </a:xfrm>
            <a:custGeom>
              <a:avLst/>
              <a:gdLst>
                <a:gd name="T0" fmla="*/ 241 w 336"/>
                <a:gd name="T1" fmla="*/ 0 h 168"/>
                <a:gd name="T2" fmla="*/ 172 w 336"/>
                <a:gd name="T3" fmla="*/ 106 h 168"/>
                <a:gd name="T4" fmla="*/ 120 w 336"/>
                <a:gd name="T5" fmla="*/ 182 h 168"/>
                <a:gd name="T6" fmla="*/ 109 w 336"/>
                <a:gd name="T7" fmla="*/ 272 h 168"/>
                <a:gd name="T8" fmla="*/ 0 w 336"/>
                <a:gd name="T9" fmla="*/ 318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68">
                  <a:moveTo>
                    <a:pt x="336" y="0"/>
                  </a:moveTo>
                  <a:cubicBezTo>
                    <a:pt x="303" y="22"/>
                    <a:pt x="272" y="35"/>
                    <a:pt x="240" y="56"/>
                  </a:cubicBezTo>
                  <a:cubicBezTo>
                    <a:pt x="217" y="91"/>
                    <a:pt x="206" y="83"/>
                    <a:pt x="168" y="96"/>
                  </a:cubicBezTo>
                  <a:cubicBezTo>
                    <a:pt x="163" y="112"/>
                    <a:pt x="168" y="139"/>
                    <a:pt x="152" y="144"/>
                  </a:cubicBezTo>
                  <a:cubicBezTo>
                    <a:pt x="82" y="167"/>
                    <a:pt x="80" y="168"/>
                    <a:pt x="0" y="168"/>
                  </a:cubicBez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103"/>
            <p:cNvSpPr>
              <a:spLocks/>
            </p:cNvSpPr>
            <p:nvPr/>
          </p:nvSpPr>
          <p:spPr bwMode="auto">
            <a:xfrm>
              <a:off x="3665" y="1286"/>
              <a:ext cx="322" cy="234"/>
            </a:xfrm>
            <a:custGeom>
              <a:avLst/>
              <a:gdLst>
                <a:gd name="T0" fmla="*/ 26 w 322"/>
                <a:gd name="T1" fmla="*/ 194 h 234"/>
                <a:gd name="T2" fmla="*/ 18 w 322"/>
                <a:gd name="T3" fmla="*/ 162 h 234"/>
                <a:gd name="T4" fmla="*/ 10 w 322"/>
                <a:gd name="T5" fmla="*/ 138 h 234"/>
                <a:gd name="T6" fmla="*/ 82 w 322"/>
                <a:gd name="T7" fmla="*/ 98 h 234"/>
                <a:gd name="T8" fmla="*/ 122 w 322"/>
                <a:gd name="T9" fmla="*/ 42 h 234"/>
                <a:gd name="T10" fmla="*/ 178 w 322"/>
                <a:gd name="T11" fmla="*/ 26 h 234"/>
                <a:gd name="T12" fmla="*/ 186 w 322"/>
                <a:gd name="T13" fmla="*/ 50 h 234"/>
                <a:gd name="T14" fmla="*/ 282 w 322"/>
                <a:gd name="T15" fmla="*/ 74 h 234"/>
                <a:gd name="T16" fmla="*/ 322 w 322"/>
                <a:gd name="T17" fmla="*/ 146 h 234"/>
                <a:gd name="T18" fmla="*/ 266 w 322"/>
                <a:gd name="T19" fmla="*/ 194 h 234"/>
                <a:gd name="T20" fmla="*/ 130 w 322"/>
                <a:gd name="T21" fmla="*/ 194 h 234"/>
                <a:gd name="T22" fmla="*/ 58 w 322"/>
                <a:gd name="T23" fmla="*/ 234 h 234"/>
                <a:gd name="T24" fmla="*/ 26 w 322"/>
                <a:gd name="T25" fmla="*/ 194 h 2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34">
                  <a:moveTo>
                    <a:pt x="26" y="194"/>
                  </a:moveTo>
                  <a:cubicBezTo>
                    <a:pt x="23" y="183"/>
                    <a:pt x="21" y="173"/>
                    <a:pt x="18" y="162"/>
                  </a:cubicBezTo>
                  <a:cubicBezTo>
                    <a:pt x="16" y="154"/>
                    <a:pt x="5" y="145"/>
                    <a:pt x="10" y="138"/>
                  </a:cubicBezTo>
                  <a:cubicBezTo>
                    <a:pt x="27" y="114"/>
                    <a:pt x="56" y="107"/>
                    <a:pt x="82" y="98"/>
                  </a:cubicBezTo>
                  <a:cubicBezTo>
                    <a:pt x="101" y="42"/>
                    <a:pt x="82" y="55"/>
                    <a:pt x="122" y="42"/>
                  </a:cubicBezTo>
                  <a:cubicBezTo>
                    <a:pt x="138" y="18"/>
                    <a:pt x="139" y="0"/>
                    <a:pt x="178" y="26"/>
                  </a:cubicBezTo>
                  <a:cubicBezTo>
                    <a:pt x="185" y="31"/>
                    <a:pt x="180" y="44"/>
                    <a:pt x="186" y="50"/>
                  </a:cubicBezTo>
                  <a:cubicBezTo>
                    <a:pt x="204" y="68"/>
                    <a:pt x="258" y="68"/>
                    <a:pt x="282" y="74"/>
                  </a:cubicBezTo>
                  <a:cubicBezTo>
                    <a:pt x="319" y="129"/>
                    <a:pt x="308" y="104"/>
                    <a:pt x="322" y="146"/>
                  </a:cubicBezTo>
                  <a:cubicBezTo>
                    <a:pt x="311" y="178"/>
                    <a:pt x="297" y="184"/>
                    <a:pt x="266" y="194"/>
                  </a:cubicBezTo>
                  <a:cubicBezTo>
                    <a:pt x="190" y="186"/>
                    <a:pt x="197" y="181"/>
                    <a:pt x="130" y="194"/>
                  </a:cubicBezTo>
                  <a:cubicBezTo>
                    <a:pt x="103" y="199"/>
                    <a:pt x="58" y="234"/>
                    <a:pt x="58" y="234"/>
                  </a:cubicBezTo>
                  <a:cubicBezTo>
                    <a:pt x="39" y="229"/>
                    <a:pt x="0" y="220"/>
                    <a:pt x="26" y="194"/>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Freeform 104"/>
            <p:cNvSpPr>
              <a:spLocks/>
            </p:cNvSpPr>
            <p:nvPr/>
          </p:nvSpPr>
          <p:spPr bwMode="auto">
            <a:xfrm>
              <a:off x="4211" y="1334"/>
              <a:ext cx="256" cy="162"/>
            </a:xfrm>
            <a:custGeom>
              <a:avLst/>
              <a:gdLst>
                <a:gd name="T0" fmla="*/ 0 w 256"/>
                <a:gd name="T1" fmla="*/ 42 h 162"/>
                <a:gd name="T2" fmla="*/ 64 w 256"/>
                <a:gd name="T3" fmla="*/ 10 h 162"/>
                <a:gd name="T4" fmla="*/ 88 w 256"/>
                <a:gd name="T5" fmla="*/ 26 h 162"/>
                <a:gd name="T6" fmla="*/ 240 w 256"/>
                <a:gd name="T7" fmla="*/ 34 h 162"/>
                <a:gd name="T8" fmla="*/ 256 w 256"/>
                <a:gd name="T9" fmla="*/ 82 h 162"/>
                <a:gd name="T10" fmla="*/ 232 w 256"/>
                <a:gd name="T11" fmla="*/ 146 h 162"/>
                <a:gd name="T12" fmla="*/ 184 w 256"/>
                <a:gd name="T13" fmla="*/ 162 h 162"/>
                <a:gd name="T14" fmla="*/ 120 w 256"/>
                <a:gd name="T15" fmla="*/ 154 h 162"/>
                <a:gd name="T16" fmla="*/ 72 w 256"/>
                <a:gd name="T17" fmla="*/ 114 h 162"/>
                <a:gd name="T18" fmla="*/ 0 w 256"/>
                <a:gd name="T19" fmla="*/ 98 h 162"/>
                <a:gd name="T20" fmla="*/ 8 w 256"/>
                <a:gd name="T21" fmla="*/ 66 h 162"/>
                <a:gd name="T22" fmla="*/ 0 w 256"/>
                <a:gd name="T23" fmla="*/ 42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6" h="162">
                  <a:moveTo>
                    <a:pt x="0" y="42"/>
                  </a:moveTo>
                  <a:cubicBezTo>
                    <a:pt x="13" y="3"/>
                    <a:pt x="25" y="0"/>
                    <a:pt x="64" y="10"/>
                  </a:cubicBezTo>
                  <a:cubicBezTo>
                    <a:pt x="72" y="15"/>
                    <a:pt x="78" y="25"/>
                    <a:pt x="88" y="26"/>
                  </a:cubicBezTo>
                  <a:cubicBezTo>
                    <a:pt x="138" y="33"/>
                    <a:pt x="192" y="18"/>
                    <a:pt x="240" y="34"/>
                  </a:cubicBezTo>
                  <a:cubicBezTo>
                    <a:pt x="256" y="39"/>
                    <a:pt x="256" y="82"/>
                    <a:pt x="256" y="82"/>
                  </a:cubicBezTo>
                  <a:cubicBezTo>
                    <a:pt x="253" y="98"/>
                    <a:pt x="251" y="134"/>
                    <a:pt x="232" y="146"/>
                  </a:cubicBezTo>
                  <a:cubicBezTo>
                    <a:pt x="218" y="155"/>
                    <a:pt x="184" y="162"/>
                    <a:pt x="184" y="162"/>
                  </a:cubicBezTo>
                  <a:cubicBezTo>
                    <a:pt x="163" y="159"/>
                    <a:pt x="140" y="161"/>
                    <a:pt x="120" y="154"/>
                  </a:cubicBezTo>
                  <a:cubicBezTo>
                    <a:pt x="100" y="147"/>
                    <a:pt x="91" y="123"/>
                    <a:pt x="72" y="114"/>
                  </a:cubicBezTo>
                  <a:cubicBezTo>
                    <a:pt x="52" y="104"/>
                    <a:pt x="18" y="101"/>
                    <a:pt x="0" y="98"/>
                  </a:cubicBezTo>
                  <a:cubicBezTo>
                    <a:pt x="3" y="87"/>
                    <a:pt x="8" y="77"/>
                    <a:pt x="8" y="66"/>
                  </a:cubicBezTo>
                  <a:cubicBezTo>
                    <a:pt x="8" y="58"/>
                    <a:pt x="0" y="42"/>
                    <a:pt x="0" y="42"/>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Freeform 105"/>
            <p:cNvSpPr>
              <a:spLocks/>
            </p:cNvSpPr>
            <p:nvPr/>
          </p:nvSpPr>
          <p:spPr bwMode="auto">
            <a:xfrm>
              <a:off x="4625" y="784"/>
              <a:ext cx="369" cy="435"/>
            </a:xfrm>
            <a:custGeom>
              <a:avLst/>
              <a:gdLst>
                <a:gd name="T0" fmla="*/ 58 w 369"/>
                <a:gd name="T1" fmla="*/ 80 h 435"/>
                <a:gd name="T2" fmla="*/ 42 w 369"/>
                <a:gd name="T3" fmla="*/ 16 h 435"/>
                <a:gd name="T4" fmla="*/ 90 w 369"/>
                <a:gd name="T5" fmla="*/ 0 h 435"/>
                <a:gd name="T6" fmla="*/ 298 w 369"/>
                <a:gd name="T7" fmla="*/ 56 h 435"/>
                <a:gd name="T8" fmla="*/ 314 w 369"/>
                <a:gd name="T9" fmla="*/ 80 h 435"/>
                <a:gd name="T10" fmla="*/ 322 w 369"/>
                <a:gd name="T11" fmla="*/ 104 h 435"/>
                <a:gd name="T12" fmla="*/ 354 w 369"/>
                <a:gd name="T13" fmla="*/ 152 h 435"/>
                <a:gd name="T14" fmla="*/ 338 w 369"/>
                <a:gd name="T15" fmla="*/ 360 h 435"/>
                <a:gd name="T16" fmla="*/ 210 w 369"/>
                <a:gd name="T17" fmla="*/ 432 h 435"/>
                <a:gd name="T18" fmla="*/ 130 w 369"/>
                <a:gd name="T19" fmla="*/ 376 h 435"/>
                <a:gd name="T20" fmla="*/ 122 w 369"/>
                <a:gd name="T21" fmla="*/ 320 h 435"/>
                <a:gd name="T22" fmla="*/ 170 w 369"/>
                <a:gd name="T23" fmla="*/ 288 h 435"/>
                <a:gd name="T24" fmla="*/ 194 w 369"/>
                <a:gd name="T25" fmla="*/ 272 h 435"/>
                <a:gd name="T26" fmla="*/ 146 w 369"/>
                <a:gd name="T27" fmla="*/ 120 h 435"/>
                <a:gd name="T28" fmla="*/ 58 w 369"/>
                <a:gd name="T29" fmla="*/ 8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9" h="435">
                  <a:moveTo>
                    <a:pt x="58" y="80"/>
                  </a:moveTo>
                  <a:cubicBezTo>
                    <a:pt x="31" y="71"/>
                    <a:pt x="0" y="70"/>
                    <a:pt x="42" y="16"/>
                  </a:cubicBezTo>
                  <a:cubicBezTo>
                    <a:pt x="52" y="3"/>
                    <a:pt x="90" y="0"/>
                    <a:pt x="90" y="0"/>
                  </a:cubicBezTo>
                  <a:cubicBezTo>
                    <a:pt x="157" y="7"/>
                    <a:pt x="240" y="17"/>
                    <a:pt x="298" y="56"/>
                  </a:cubicBezTo>
                  <a:cubicBezTo>
                    <a:pt x="303" y="64"/>
                    <a:pt x="310" y="71"/>
                    <a:pt x="314" y="80"/>
                  </a:cubicBezTo>
                  <a:cubicBezTo>
                    <a:pt x="318" y="88"/>
                    <a:pt x="318" y="97"/>
                    <a:pt x="322" y="104"/>
                  </a:cubicBezTo>
                  <a:cubicBezTo>
                    <a:pt x="331" y="121"/>
                    <a:pt x="354" y="152"/>
                    <a:pt x="354" y="152"/>
                  </a:cubicBezTo>
                  <a:cubicBezTo>
                    <a:pt x="363" y="203"/>
                    <a:pt x="369" y="314"/>
                    <a:pt x="338" y="360"/>
                  </a:cubicBezTo>
                  <a:cubicBezTo>
                    <a:pt x="308" y="404"/>
                    <a:pt x="258" y="420"/>
                    <a:pt x="210" y="432"/>
                  </a:cubicBezTo>
                  <a:cubicBezTo>
                    <a:pt x="159" y="426"/>
                    <a:pt x="110" y="435"/>
                    <a:pt x="130" y="376"/>
                  </a:cubicBezTo>
                  <a:cubicBezTo>
                    <a:pt x="118" y="358"/>
                    <a:pt x="100" y="345"/>
                    <a:pt x="122" y="320"/>
                  </a:cubicBezTo>
                  <a:cubicBezTo>
                    <a:pt x="135" y="306"/>
                    <a:pt x="154" y="299"/>
                    <a:pt x="170" y="288"/>
                  </a:cubicBezTo>
                  <a:cubicBezTo>
                    <a:pt x="178" y="283"/>
                    <a:pt x="194" y="272"/>
                    <a:pt x="194" y="272"/>
                  </a:cubicBezTo>
                  <a:cubicBezTo>
                    <a:pt x="229" y="219"/>
                    <a:pt x="207" y="140"/>
                    <a:pt x="146" y="120"/>
                  </a:cubicBezTo>
                  <a:cubicBezTo>
                    <a:pt x="115" y="89"/>
                    <a:pt x="101" y="89"/>
                    <a:pt x="58" y="80"/>
                  </a:cubicBezTo>
                  <a:close/>
                </a:path>
              </a:pathLst>
            </a:custGeom>
            <a:solidFill>
              <a:srgbClr val="99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Freeform 106"/>
            <p:cNvSpPr>
              <a:spLocks/>
            </p:cNvSpPr>
            <p:nvPr/>
          </p:nvSpPr>
          <p:spPr bwMode="auto">
            <a:xfrm>
              <a:off x="4779" y="872"/>
              <a:ext cx="304" cy="96"/>
            </a:xfrm>
            <a:custGeom>
              <a:avLst/>
              <a:gdLst>
                <a:gd name="T0" fmla="*/ 0 w 304"/>
                <a:gd name="T1" fmla="*/ 96 h 96"/>
                <a:gd name="T2" fmla="*/ 56 w 304"/>
                <a:gd name="T3" fmla="*/ 88 h 96"/>
                <a:gd name="T4" fmla="*/ 96 w 304"/>
                <a:gd name="T5" fmla="*/ 48 h 96"/>
                <a:gd name="T6" fmla="*/ 144 w 304"/>
                <a:gd name="T7" fmla="*/ 24 h 96"/>
                <a:gd name="T8" fmla="*/ 304 w 304"/>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96">
                  <a:moveTo>
                    <a:pt x="0" y="96"/>
                  </a:moveTo>
                  <a:cubicBezTo>
                    <a:pt x="19" y="93"/>
                    <a:pt x="38" y="93"/>
                    <a:pt x="56" y="88"/>
                  </a:cubicBezTo>
                  <a:cubicBezTo>
                    <a:pt x="94" y="76"/>
                    <a:pt x="68" y="70"/>
                    <a:pt x="96" y="48"/>
                  </a:cubicBezTo>
                  <a:cubicBezTo>
                    <a:pt x="110" y="37"/>
                    <a:pt x="128" y="31"/>
                    <a:pt x="144" y="24"/>
                  </a:cubicBezTo>
                  <a:cubicBezTo>
                    <a:pt x="196" y="1"/>
                    <a:pt x="247" y="0"/>
                    <a:pt x="304" y="0"/>
                  </a:cubicBezTo>
                </a:path>
              </a:pathLst>
            </a:custGeom>
            <a:noFill/>
            <a:ln w="38100">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Rectangle 107"/>
            <p:cNvSpPr>
              <a:spLocks noChangeArrowheads="1"/>
            </p:cNvSpPr>
            <p:nvPr/>
          </p:nvSpPr>
          <p:spPr bwMode="auto">
            <a:xfrm>
              <a:off x="3497" y="729"/>
              <a:ext cx="1597" cy="834"/>
            </a:xfrm>
            <a:prstGeom prst="rect">
              <a:avLst/>
            </a:prstGeom>
            <a:solidFill>
              <a:srgbClr val="969696">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108"/>
            <p:cNvSpPr>
              <a:spLocks noChangeArrowheads="1"/>
            </p:cNvSpPr>
            <p:nvPr/>
          </p:nvSpPr>
          <p:spPr bwMode="auto">
            <a:xfrm>
              <a:off x="3497" y="729"/>
              <a:ext cx="1597" cy="83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75" name="Oval 109"/>
          <p:cNvSpPr>
            <a:spLocks noChangeArrowheads="1"/>
          </p:cNvSpPr>
          <p:nvPr/>
        </p:nvSpPr>
        <p:spPr bwMode="auto">
          <a:xfrm>
            <a:off x="8024813" y="5907088"/>
            <a:ext cx="120650" cy="130175"/>
          </a:xfrm>
          <a:prstGeom prst="ellipse">
            <a:avLst/>
          </a:prstGeom>
          <a:solidFill>
            <a:srgbClr val="8000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Text Box 110"/>
          <p:cNvSpPr txBox="1">
            <a:spLocks noChangeArrowheads="1"/>
          </p:cNvSpPr>
          <p:nvPr/>
        </p:nvSpPr>
        <p:spPr bwMode="auto">
          <a:xfrm>
            <a:off x="7283450" y="6096000"/>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CC"/>
                </a:solidFill>
                <a:effectLst/>
                <a:uLnTx/>
                <a:uFillTx/>
                <a:latin typeface="Arial" charset="0"/>
                <a:cs typeface="Arial" charset="0"/>
              </a:rPr>
              <a:t>E2 + C2 + R2</a:t>
            </a:r>
          </a:p>
        </p:txBody>
      </p:sp>
      <p:sp>
        <p:nvSpPr>
          <p:cNvPr id="77" name="Freeform 135"/>
          <p:cNvSpPr>
            <a:spLocks/>
          </p:cNvSpPr>
          <p:nvPr/>
        </p:nvSpPr>
        <p:spPr bwMode="auto">
          <a:xfrm>
            <a:off x="7112000" y="2398713"/>
            <a:ext cx="612775" cy="733425"/>
          </a:xfrm>
          <a:custGeom>
            <a:avLst/>
            <a:gdLst>
              <a:gd name="T0" fmla="*/ 2147483647 w 549"/>
              <a:gd name="T1" fmla="*/ 2147483647 h 592"/>
              <a:gd name="T2" fmla="*/ 2147483647 w 549"/>
              <a:gd name="T3" fmla="*/ 2147483647 h 592"/>
              <a:gd name="T4" fmla="*/ 2147483647 w 549"/>
              <a:gd name="T5" fmla="*/ 2147483647 h 592"/>
              <a:gd name="T6" fmla="*/ 2147483647 w 549"/>
              <a:gd name="T7" fmla="*/ 2147483647 h 592"/>
              <a:gd name="T8" fmla="*/ 2147483647 w 549"/>
              <a:gd name="T9" fmla="*/ 2147483647 h 592"/>
              <a:gd name="T10" fmla="*/ 2147483647 w 549"/>
              <a:gd name="T11" fmla="*/ 2147483647 h 592"/>
              <a:gd name="T12" fmla="*/ 2147483647 w 549"/>
              <a:gd name="T13" fmla="*/ 2147483647 h 592"/>
              <a:gd name="T14" fmla="*/ 2147483647 w 549"/>
              <a:gd name="T15" fmla="*/ 2147483647 h 592"/>
              <a:gd name="T16" fmla="*/ 2147483647 w 549"/>
              <a:gd name="T17" fmla="*/ 2147483647 h 592"/>
              <a:gd name="T18" fmla="*/ 2147483647 w 549"/>
              <a:gd name="T19" fmla="*/ 2147483647 h 592"/>
              <a:gd name="T20" fmla="*/ 2147483647 w 549"/>
              <a:gd name="T21" fmla="*/ 2147483647 h 592"/>
              <a:gd name="T22" fmla="*/ 2147483647 w 549"/>
              <a:gd name="T23" fmla="*/ 2147483647 h 592"/>
              <a:gd name="T24" fmla="*/ 2147483647 w 549"/>
              <a:gd name="T25" fmla="*/ 2147483647 h 592"/>
              <a:gd name="T26" fmla="*/ 2147483647 w 549"/>
              <a:gd name="T27" fmla="*/ 2147483647 h 592"/>
              <a:gd name="T28" fmla="*/ 2147483647 w 549"/>
              <a:gd name="T29" fmla="*/ 2147483647 h 592"/>
              <a:gd name="T30" fmla="*/ 2147483647 w 549"/>
              <a:gd name="T31" fmla="*/ 0 h 592"/>
              <a:gd name="T32" fmla="*/ 2147483647 w 549"/>
              <a:gd name="T33" fmla="*/ 2147483647 h 592"/>
              <a:gd name="T34" fmla="*/ 2147483647 w 549"/>
              <a:gd name="T35" fmla="*/ 2147483647 h 592"/>
              <a:gd name="T36" fmla="*/ 2147483647 w 549"/>
              <a:gd name="T37" fmla="*/ 2147483647 h 592"/>
              <a:gd name="T38" fmla="*/ 2147483647 w 549"/>
              <a:gd name="T39" fmla="*/ 2147483647 h 592"/>
              <a:gd name="T40" fmla="*/ 2147483647 w 549"/>
              <a:gd name="T41" fmla="*/ 2147483647 h 592"/>
              <a:gd name="T42" fmla="*/ 2147483647 w 549"/>
              <a:gd name="T43" fmla="*/ 2147483647 h 592"/>
              <a:gd name="T44" fmla="*/ 2147483647 w 549"/>
              <a:gd name="T45" fmla="*/ 2147483647 h 592"/>
              <a:gd name="T46" fmla="*/ 2147483647 w 549"/>
              <a:gd name="T47" fmla="*/ 2147483647 h 5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49" h="592">
                <a:moveTo>
                  <a:pt x="251" y="400"/>
                </a:moveTo>
                <a:cubicBezTo>
                  <a:pt x="254" y="411"/>
                  <a:pt x="251" y="425"/>
                  <a:pt x="259" y="432"/>
                </a:cubicBezTo>
                <a:cubicBezTo>
                  <a:pt x="283" y="453"/>
                  <a:pt x="381" y="455"/>
                  <a:pt x="395" y="456"/>
                </a:cubicBezTo>
                <a:cubicBezTo>
                  <a:pt x="416" y="487"/>
                  <a:pt x="430" y="526"/>
                  <a:pt x="403" y="560"/>
                </a:cubicBezTo>
                <a:cubicBezTo>
                  <a:pt x="387" y="581"/>
                  <a:pt x="331" y="592"/>
                  <a:pt x="331" y="592"/>
                </a:cubicBezTo>
                <a:cubicBezTo>
                  <a:pt x="304" y="589"/>
                  <a:pt x="277" y="592"/>
                  <a:pt x="251" y="584"/>
                </a:cubicBezTo>
                <a:cubicBezTo>
                  <a:pt x="233" y="578"/>
                  <a:pt x="203" y="552"/>
                  <a:pt x="203" y="552"/>
                </a:cubicBezTo>
                <a:cubicBezTo>
                  <a:pt x="187" y="505"/>
                  <a:pt x="176" y="483"/>
                  <a:pt x="131" y="472"/>
                </a:cubicBezTo>
                <a:cubicBezTo>
                  <a:pt x="105" y="455"/>
                  <a:pt x="80" y="450"/>
                  <a:pt x="51" y="440"/>
                </a:cubicBezTo>
                <a:cubicBezTo>
                  <a:pt x="0" y="389"/>
                  <a:pt x="17" y="366"/>
                  <a:pt x="27" y="280"/>
                </a:cubicBezTo>
                <a:cubicBezTo>
                  <a:pt x="28" y="272"/>
                  <a:pt x="30" y="263"/>
                  <a:pt x="35" y="256"/>
                </a:cubicBezTo>
                <a:cubicBezTo>
                  <a:pt x="49" y="239"/>
                  <a:pt x="92" y="229"/>
                  <a:pt x="107" y="224"/>
                </a:cubicBezTo>
                <a:cubicBezTo>
                  <a:pt x="208" y="190"/>
                  <a:pt x="46" y="247"/>
                  <a:pt x="155" y="200"/>
                </a:cubicBezTo>
                <a:cubicBezTo>
                  <a:pt x="181" y="189"/>
                  <a:pt x="209" y="185"/>
                  <a:pt x="235" y="176"/>
                </a:cubicBezTo>
                <a:cubicBezTo>
                  <a:pt x="284" y="160"/>
                  <a:pt x="313" y="108"/>
                  <a:pt x="355" y="80"/>
                </a:cubicBezTo>
                <a:cubicBezTo>
                  <a:pt x="381" y="41"/>
                  <a:pt x="423" y="15"/>
                  <a:pt x="467" y="0"/>
                </a:cubicBezTo>
                <a:cubicBezTo>
                  <a:pt x="486" y="3"/>
                  <a:pt x="506" y="0"/>
                  <a:pt x="523" y="8"/>
                </a:cubicBezTo>
                <a:cubicBezTo>
                  <a:pt x="549" y="19"/>
                  <a:pt x="538" y="56"/>
                  <a:pt x="531" y="72"/>
                </a:cubicBezTo>
                <a:cubicBezTo>
                  <a:pt x="522" y="93"/>
                  <a:pt x="496" y="128"/>
                  <a:pt x="475" y="144"/>
                </a:cubicBezTo>
                <a:cubicBezTo>
                  <a:pt x="433" y="177"/>
                  <a:pt x="404" y="192"/>
                  <a:pt x="355" y="208"/>
                </a:cubicBezTo>
                <a:cubicBezTo>
                  <a:pt x="339" y="213"/>
                  <a:pt x="307" y="224"/>
                  <a:pt x="307" y="224"/>
                </a:cubicBezTo>
                <a:cubicBezTo>
                  <a:pt x="261" y="293"/>
                  <a:pt x="322" y="212"/>
                  <a:pt x="267" y="256"/>
                </a:cubicBezTo>
                <a:cubicBezTo>
                  <a:pt x="244" y="275"/>
                  <a:pt x="240" y="319"/>
                  <a:pt x="235" y="344"/>
                </a:cubicBezTo>
                <a:cubicBezTo>
                  <a:pt x="244" y="422"/>
                  <a:pt x="232" y="438"/>
                  <a:pt x="251" y="400"/>
                </a:cubicBezTo>
                <a:close/>
              </a:path>
            </a:pathLst>
          </a:custGeom>
          <a:solidFill>
            <a:srgbClr val="3366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Freeform 136"/>
          <p:cNvSpPr>
            <a:spLocks/>
          </p:cNvSpPr>
          <p:nvPr/>
        </p:nvSpPr>
        <p:spPr bwMode="auto">
          <a:xfrm>
            <a:off x="7112000" y="3865563"/>
            <a:ext cx="612775" cy="733425"/>
          </a:xfrm>
          <a:custGeom>
            <a:avLst/>
            <a:gdLst>
              <a:gd name="T0" fmla="*/ 2147483647 w 549"/>
              <a:gd name="T1" fmla="*/ 2147483647 h 592"/>
              <a:gd name="T2" fmla="*/ 2147483647 w 549"/>
              <a:gd name="T3" fmla="*/ 2147483647 h 592"/>
              <a:gd name="T4" fmla="*/ 2147483647 w 549"/>
              <a:gd name="T5" fmla="*/ 2147483647 h 592"/>
              <a:gd name="T6" fmla="*/ 2147483647 w 549"/>
              <a:gd name="T7" fmla="*/ 2147483647 h 592"/>
              <a:gd name="T8" fmla="*/ 2147483647 w 549"/>
              <a:gd name="T9" fmla="*/ 2147483647 h 592"/>
              <a:gd name="T10" fmla="*/ 2147483647 w 549"/>
              <a:gd name="T11" fmla="*/ 2147483647 h 592"/>
              <a:gd name="T12" fmla="*/ 2147483647 w 549"/>
              <a:gd name="T13" fmla="*/ 2147483647 h 592"/>
              <a:gd name="T14" fmla="*/ 2147483647 w 549"/>
              <a:gd name="T15" fmla="*/ 2147483647 h 592"/>
              <a:gd name="T16" fmla="*/ 2147483647 w 549"/>
              <a:gd name="T17" fmla="*/ 2147483647 h 592"/>
              <a:gd name="T18" fmla="*/ 2147483647 w 549"/>
              <a:gd name="T19" fmla="*/ 2147483647 h 592"/>
              <a:gd name="T20" fmla="*/ 2147483647 w 549"/>
              <a:gd name="T21" fmla="*/ 2147483647 h 592"/>
              <a:gd name="T22" fmla="*/ 2147483647 w 549"/>
              <a:gd name="T23" fmla="*/ 2147483647 h 592"/>
              <a:gd name="T24" fmla="*/ 2147483647 w 549"/>
              <a:gd name="T25" fmla="*/ 2147483647 h 592"/>
              <a:gd name="T26" fmla="*/ 2147483647 w 549"/>
              <a:gd name="T27" fmla="*/ 2147483647 h 592"/>
              <a:gd name="T28" fmla="*/ 2147483647 w 549"/>
              <a:gd name="T29" fmla="*/ 2147483647 h 592"/>
              <a:gd name="T30" fmla="*/ 2147483647 w 549"/>
              <a:gd name="T31" fmla="*/ 0 h 592"/>
              <a:gd name="T32" fmla="*/ 2147483647 w 549"/>
              <a:gd name="T33" fmla="*/ 2147483647 h 592"/>
              <a:gd name="T34" fmla="*/ 2147483647 w 549"/>
              <a:gd name="T35" fmla="*/ 2147483647 h 592"/>
              <a:gd name="T36" fmla="*/ 2147483647 w 549"/>
              <a:gd name="T37" fmla="*/ 2147483647 h 592"/>
              <a:gd name="T38" fmla="*/ 2147483647 w 549"/>
              <a:gd name="T39" fmla="*/ 2147483647 h 592"/>
              <a:gd name="T40" fmla="*/ 2147483647 w 549"/>
              <a:gd name="T41" fmla="*/ 2147483647 h 592"/>
              <a:gd name="T42" fmla="*/ 2147483647 w 549"/>
              <a:gd name="T43" fmla="*/ 2147483647 h 592"/>
              <a:gd name="T44" fmla="*/ 2147483647 w 549"/>
              <a:gd name="T45" fmla="*/ 2147483647 h 592"/>
              <a:gd name="T46" fmla="*/ 2147483647 w 549"/>
              <a:gd name="T47" fmla="*/ 2147483647 h 5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49" h="592">
                <a:moveTo>
                  <a:pt x="251" y="400"/>
                </a:moveTo>
                <a:cubicBezTo>
                  <a:pt x="254" y="411"/>
                  <a:pt x="251" y="425"/>
                  <a:pt x="259" y="432"/>
                </a:cubicBezTo>
                <a:cubicBezTo>
                  <a:pt x="283" y="453"/>
                  <a:pt x="381" y="455"/>
                  <a:pt x="395" y="456"/>
                </a:cubicBezTo>
                <a:cubicBezTo>
                  <a:pt x="416" y="487"/>
                  <a:pt x="430" y="526"/>
                  <a:pt x="403" y="560"/>
                </a:cubicBezTo>
                <a:cubicBezTo>
                  <a:pt x="387" y="581"/>
                  <a:pt x="331" y="592"/>
                  <a:pt x="331" y="592"/>
                </a:cubicBezTo>
                <a:cubicBezTo>
                  <a:pt x="304" y="589"/>
                  <a:pt x="277" y="592"/>
                  <a:pt x="251" y="584"/>
                </a:cubicBezTo>
                <a:cubicBezTo>
                  <a:pt x="233" y="578"/>
                  <a:pt x="203" y="552"/>
                  <a:pt x="203" y="552"/>
                </a:cubicBezTo>
                <a:cubicBezTo>
                  <a:pt x="187" y="505"/>
                  <a:pt x="176" y="483"/>
                  <a:pt x="131" y="472"/>
                </a:cubicBezTo>
                <a:cubicBezTo>
                  <a:pt x="105" y="455"/>
                  <a:pt x="80" y="450"/>
                  <a:pt x="51" y="440"/>
                </a:cubicBezTo>
                <a:cubicBezTo>
                  <a:pt x="0" y="389"/>
                  <a:pt x="17" y="366"/>
                  <a:pt x="27" y="280"/>
                </a:cubicBezTo>
                <a:cubicBezTo>
                  <a:pt x="28" y="272"/>
                  <a:pt x="30" y="263"/>
                  <a:pt x="35" y="256"/>
                </a:cubicBezTo>
                <a:cubicBezTo>
                  <a:pt x="49" y="239"/>
                  <a:pt x="92" y="229"/>
                  <a:pt x="107" y="224"/>
                </a:cubicBezTo>
                <a:cubicBezTo>
                  <a:pt x="208" y="190"/>
                  <a:pt x="46" y="247"/>
                  <a:pt x="155" y="200"/>
                </a:cubicBezTo>
                <a:cubicBezTo>
                  <a:pt x="181" y="189"/>
                  <a:pt x="209" y="185"/>
                  <a:pt x="235" y="176"/>
                </a:cubicBezTo>
                <a:cubicBezTo>
                  <a:pt x="284" y="160"/>
                  <a:pt x="313" y="108"/>
                  <a:pt x="355" y="80"/>
                </a:cubicBezTo>
                <a:cubicBezTo>
                  <a:pt x="381" y="41"/>
                  <a:pt x="423" y="15"/>
                  <a:pt x="467" y="0"/>
                </a:cubicBezTo>
                <a:cubicBezTo>
                  <a:pt x="486" y="3"/>
                  <a:pt x="506" y="0"/>
                  <a:pt x="523" y="8"/>
                </a:cubicBezTo>
                <a:cubicBezTo>
                  <a:pt x="549" y="19"/>
                  <a:pt x="538" y="56"/>
                  <a:pt x="531" y="72"/>
                </a:cubicBezTo>
                <a:cubicBezTo>
                  <a:pt x="522" y="93"/>
                  <a:pt x="496" y="128"/>
                  <a:pt x="475" y="144"/>
                </a:cubicBezTo>
                <a:cubicBezTo>
                  <a:pt x="433" y="177"/>
                  <a:pt x="404" y="192"/>
                  <a:pt x="355" y="208"/>
                </a:cubicBezTo>
                <a:cubicBezTo>
                  <a:pt x="339" y="213"/>
                  <a:pt x="307" y="224"/>
                  <a:pt x="307" y="224"/>
                </a:cubicBezTo>
                <a:cubicBezTo>
                  <a:pt x="261" y="293"/>
                  <a:pt x="322" y="212"/>
                  <a:pt x="267" y="256"/>
                </a:cubicBezTo>
                <a:cubicBezTo>
                  <a:pt x="244" y="275"/>
                  <a:pt x="240" y="319"/>
                  <a:pt x="235" y="344"/>
                </a:cubicBezTo>
                <a:cubicBezTo>
                  <a:pt x="244" y="422"/>
                  <a:pt x="232" y="438"/>
                  <a:pt x="251" y="400"/>
                </a:cubicBezTo>
                <a:close/>
              </a:path>
            </a:pathLst>
          </a:custGeom>
          <a:solidFill>
            <a:srgbClr val="3366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Freeform 140"/>
          <p:cNvSpPr>
            <a:spLocks/>
          </p:cNvSpPr>
          <p:nvPr/>
        </p:nvSpPr>
        <p:spPr bwMode="auto">
          <a:xfrm>
            <a:off x="5843588" y="2262188"/>
            <a:ext cx="755650" cy="357187"/>
          </a:xfrm>
          <a:custGeom>
            <a:avLst/>
            <a:gdLst>
              <a:gd name="T0" fmla="*/ 2147483647 w 677"/>
              <a:gd name="T1" fmla="*/ 2147483647 h 288"/>
              <a:gd name="T2" fmla="*/ 2147483647 w 677"/>
              <a:gd name="T3" fmla="*/ 2147483647 h 288"/>
              <a:gd name="T4" fmla="*/ 2147483647 w 677"/>
              <a:gd name="T5" fmla="*/ 2147483647 h 288"/>
              <a:gd name="T6" fmla="*/ 2147483647 w 677"/>
              <a:gd name="T7" fmla="*/ 2147483647 h 288"/>
              <a:gd name="T8" fmla="*/ 2147483647 w 677"/>
              <a:gd name="T9" fmla="*/ 2147483647 h 288"/>
              <a:gd name="T10" fmla="*/ 2147483647 w 677"/>
              <a:gd name="T11" fmla="*/ 2147483647 h 288"/>
              <a:gd name="T12" fmla="*/ 2147483647 w 677"/>
              <a:gd name="T13" fmla="*/ 2147483647 h 288"/>
              <a:gd name="T14" fmla="*/ 2147483647 w 677"/>
              <a:gd name="T15" fmla="*/ 2147483647 h 288"/>
              <a:gd name="T16" fmla="*/ 2147483647 w 677"/>
              <a:gd name="T17" fmla="*/ 2147483647 h 288"/>
              <a:gd name="T18" fmla="*/ 2147483647 w 677"/>
              <a:gd name="T19" fmla="*/ 2147483647 h 288"/>
              <a:gd name="T20" fmla="*/ 2147483647 w 677"/>
              <a:gd name="T21" fmla="*/ 2147483647 h 288"/>
              <a:gd name="T22" fmla="*/ 2147483647 w 677"/>
              <a:gd name="T23" fmla="*/ 2147483647 h 288"/>
              <a:gd name="T24" fmla="*/ 2147483647 w 677"/>
              <a:gd name="T25" fmla="*/ 2147483647 h 288"/>
              <a:gd name="T26" fmla="*/ 2147483647 w 677"/>
              <a:gd name="T27" fmla="*/ 2147483647 h 288"/>
              <a:gd name="T28" fmla="*/ 2147483647 w 677"/>
              <a:gd name="T29" fmla="*/ 2147483647 h 288"/>
              <a:gd name="T30" fmla="*/ 2147483647 w 677"/>
              <a:gd name="T31" fmla="*/ 0 h 288"/>
              <a:gd name="T32" fmla="*/ 2147483647 w 677"/>
              <a:gd name="T33" fmla="*/ 2147483647 h 288"/>
              <a:gd name="T34" fmla="*/ 2147483647 w 677"/>
              <a:gd name="T35" fmla="*/ 2147483647 h 2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7" h="288">
                <a:moveTo>
                  <a:pt x="144" y="24"/>
                </a:moveTo>
                <a:cubicBezTo>
                  <a:pt x="113" y="14"/>
                  <a:pt x="94" y="22"/>
                  <a:pt x="64" y="32"/>
                </a:cubicBezTo>
                <a:cubicBezTo>
                  <a:pt x="10" y="86"/>
                  <a:pt x="23" y="59"/>
                  <a:pt x="8" y="104"/>
                </a:cubicBezTo>
                <a:cubicBezTo>
                  <a:pt x="14" y="189"/>
                  <a:pt x="0" y="259"/>
                  <a:pt x="88" y="288"/>
                </a:cubicBezTo>
                <a:cubicBezTo>
                  <a:pt x="125" y="281"/>
                  <a:pt x="146" y="276"/>
                  <a:pt x="176" y="256"/>
                </a:cubicBezTo>
                <a:cubicBezTo>
                  <a:pt x="228" y="179"/>
                  <a:pt x="272" y="150"/>
                  <a:pt x="360" y="128"/>
                </a:cubicBezTo>
                <a:cubicBezTo>
                  <a:pt x="400" y="131"/>
                  <a:pt x="440" y="132"/>
                  <a:pt x="480" y="136"/>
                </a:cubicBezTo>
                <a:cubicBezTo>
                  <a:pt x="507" y="139"/>
                  <a:pt x="552" y="176"/>
                  <a:pt x="552" y="176"/>
                </a:cubicBezTo>
                <a:cubicBezTo>
                  <a:pt x="610" y="168"/>
                  <a:pt x="609" y="160"/>
                  <a:pt x="656" y="144"/>
                </a:cubicBezTo>
                <a:cubicBezTo>
                  <a:pt x="666" y="114"/>
                  <a:pt x="677" y="92"/>
                  <a:pt x="656" y="56"/>
                </a:cubicBezTo>
                <a:cubicBezTo>
                  <a:pt x="646" y="39"/>
                  <a:pt x="626" y="30"/>
                  <a:pt x="608" y="24"/>
                </a:cubicBezTo>
                <a:cubicBezTo>
                  <a:pt x="592" y="19"/>
                  <a:pt x="560" y="8"/>
                  <a:pt x="560" y="8"/>
                </a:cubicBezTo>
                <a:cubicBezTo>
                  <a:pt x="455" y="18"/>
                  <a:pt x="500" y="7"/>
                  <a:pt x="424" y="32"/>
                </a:cubicBezTo>
                <a:cubicBezTo>
                  <a:pt x="408" y="37"/>
                  <a:pt x="376" y="48"/>
                  <a:pt x="376" y="48"/>
                </a:cubicBezTo>
                <a:cubicBezTo>
                  <a:pt x="312" y="39"/>
                  <a:pt x="321" y="38"/>
                  <a:pt x="272" y="16"/>
                </a:cubicBezTo>
                <a:cubicBezTo>
                  <a:pt x="257" y="9"/>
                  <a:pt x="224" y="0"/>
                  <a:pt x="224" y="0"/>
                </a:cubicBezTo>
                <a:cubicBezTo>
                  <a:pt x="203" y="3"/>
                  <a:pt x="181" y="4"/>
                  <a:pt x="160" y="8"/>
                </a:cubicBezTo>
                <a:cubicBezTo>
                  <a:pt x="129" y="14"/>
                  <a:pt x="132" y="12"/>
                  <a:pt x="144" y="24"/>
                </a:cubicBezTo>
                <a:close/>
              </a:path>
            </a:pathLst>
          </a:custGeom>
          <a:solidFill>
            <a:srgbClr val="3366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Freeform 141"/>
          <p:cNvSpPr>
            <a:spLocks/>
          </p:cNvSpPr>
          <p:nvPr/>
        </p:nvSpPr>
        <p:spPr bwMode="auto">
          <a:xfrm>
            <a:off x="5843588" y="3702050"/>
            <a:ext cx="755650" cy="357188"/>
          </a:xfrm>
          <a:custGeom>
            <a:avLst/>
            <a:gdLst>
              <a:gd name="T0" fmla="*/ 2147483647 w 677"/>
              <a:gd name="T1" fmla="*/ 2147483647 h 288"/>
              <a:gd name="T2" fmla="*/ 2147483647 w 677"/>
              <a:gd name="T3" fmla="*/ 2147483647 h 288"/>
              <a:gd name="T4" fmla="*/ 2147483647 w 677"/>
              <a:gd name="T5" fmla="*/ 2147483647 h 288"/>
              <a:gd name="T6" fmla="*/ 2147483647 w 677"/>
              <a:gd name="T7" fmla="*/ 2147483647 h 288"/>
              <a:gd name="T8" fmla="*/ 2147483647 w 677"/>
              <a:gd name="T9" fmla="*/ 2147483647 h 288"/>
              <a:gd name="T10" fmla="*/ 2147483647 w 677"/>
              <a:gd name="T11" fmla="*/ 2147483647 h 288"/>
              <a:gd name="T12" fmla="*/ 2147483647 w 677"/>
              <a:gd name="T13" fmla="*/ 2147483647 h 288"/>
              <a:gd name="T14" fmla="*/ 2147483647 w 677"/>
              <a:gd name="T15" fmla="*/ 2147483647 h 288"/>
              <a:gd name="T16" fmla="*/ 2147483647 w 677"/>
              <a:gd name="T17" fmla="*/ 2147483647 h 288"/>
              <a:gd name="T18" fmla="*/ 2147483647 w 677"/>
              <a:gd name="T19" fmla="*/ 2147483647 h 288"/>
              <a:gd name="T20" fmla="*/ 2147483647 w 677"/>
              <a:gd name="T21" fmla="*/ 2147483647 h 288"/>
              <a:gd name="T22" fmla="*/ 2147483647 w 677"/>
              <a:gd name="T23" fmla="*/ 2147483647 h 288"/>
              <a:gd name="T24" fmla="*/ 2147483647 w 677"/>
              <a:gd name="T25" fmla="*/ 2147483647 h 288"/>
              <a:gd name="T26" fmla="*/ 2147483647 w 677"/>
              <a:gd name="T27" fmla="*/ 2147483647 h 288"/>
              <a:gd name="T28" fmla="*/ 2147483647 w 677"/>
              <a:gd name="T29" fmla="*/ 2147483647 h 288"/>
              <a:gd name="T30" fmla="*/ 2147483647 w 677"/>
              <a:gd name="T31" fmla="*/ 0 h 288"/>
              <a:gd name="T32" fmla="*/ 2147483647 w 677"/>
              <a:gd name="T33" fmla="*/ 2147483647 h 288"/>
              <a:gd name="T34" fmla="*/ 2147483647 w 677"/>
              <a:gd name="T35" fmla="*/ 2147483647 h 2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7" h="288">
                <a:moveTo>
                  <a:pt x="144" y="24"/>
                </a:moveTo>
                <a:cubicBezTo>
                  <a:pt x="113" y="14"/>
                  <a:pt x="94" y="22"/>
                  <a:pt x="64" y="32"/>
                </a:cubicBezTo>
                <a:cubicBezTo>
                  <a:pt x="10" y="86"/>
                  <a:pt x="23" y="59"/>
                  <a:pt x="8" y="104"/>
                </a:cubicBezTo>
                <a:cubicBezTo>
                  <a:pt x="14" y="189"/>
                  <a:pt x="0" y="259"/>
                  <a:pt x="88" y="288"/>
                </a:cubicBezTo>
                <a:cubicBezTo>
                  <a:pt x="125" y="281"/>
                  <a:pt x="146" y="276"/>
                  <a:pt x="176" y="256"/>
                </a:cubicBezTo>
                <a:cubicBezTo>
                  <a:pt x="228" y="179"/>
                  <a:pt x="272" y="150"/>
                  <a:pt x="360" y="128"/>
                </a:cubicBezTo>
                <a:cubicBezTo>
                  <a:pt x="400" y="131"/>
                  <a:pt x="440" y="132"/>
                  <a:pt x="480" y="136"/>
                </a:cubicBezTo>
                <a:cubicBezTo>
                  <a:pt x="507" y="139"/>
                  <a:pt x="552" y="176"/>
                  <a:pt x="552" y="176"/>
                </a:cubicBezTo>
                <a:cubicBezTo>
                  <a:pt x="610" y="168"/>
                  <a:pt x="609" y="160"/>
                  <a:pt x="656" y="144"/>
                </a:cubicBezTo>
                <a:cubicBezTo>
                  <a:pt x="666" y="114"/>
                  <a:pt x="677" y="92"/>
                  <a:pt x="656" y="56"/>
                </a:cubicBezTo>
                <a:cubicBezTo>
                  <a:pt x="646" y="39"/>
                  <a:pt x="626" y="30"/>
                  <a:pt x="608" y="24"/>
                </a:cubicBezTo>
                <a:cubicBezTo>
                  <a:pt x="592" y="19"/>
                  <a:pt x="560" y="8"/>
                  <a:pt x="560" y="8"/>
                </a:cubicBezTo>
                <a:cubicBezTo>
                  <a:pt x="455" y="18"/>
                  <a:pt x="500" y="7"/>
                  <a:pt x="424" y="32"/>
                </a:cubicBezTo>
                <a:cubicBezTo>
                  <a:pt x="408" y="37"/>
                  <a:pt x="376" y="48"/>
                  <a:pt x="376" y="48"/>
                </a:cubicBezTo>
                <a:cubicBezTo>
                  <a:pt x="312" y="39"/>
                  <a:pt x="321" y="38"/>
                  <a:pt x="272" y="16"/>
                </a:cubicBezTo>
                <a:cubicBezTo>
                  <a:pt x="257" y="9"/>
                  <a:pt x="224" y="0"/>
                  <a:pt x="224" y="0"/>
                </a:cubicBezTo>
                <a:cubicBezTo>
                  <a:pt x="203" y="3"/>
                  <a:pt x="181" y="4"/>
                  <a:pt x="160" y="8"/>
                </a:cubicBezTo>
                <a:cubicBezTo>
                  <a:pt x="129" y="14"/>
                  <a:pt x="132" y="12"/>
                  <a:pt x="144" y="24"/>
                </a:cubicBezTo>
                <a:close/>
              </a:path>
            </a:pathLst>
          </a:custGeom>
          <a:solidFill>
            <a:srgbClr val="3366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Freeform 142"/>
          <p:cNvSpPr>
            <a:spLocks/>
          </p:cNvSpPr>
          <p:nvPr/>
        </p:nvSpPr>
        <p:spPr bwMode="auto">
          <a:xfrm>
            <a:off x="7912100" y="5141913"/>
            <a:ext cx="755650" cy="357187"/>
          </a:xfrm>
          <a:custGeom>
            <a:avLst/>
            <a:gdLst>
              <a:gd name="T0" fmla="*/ 2147483647 w 677"/>
              <a:gd name="T1" fmla="*/ 2147483647 h 288"/>
              <a:gd name="T2" fmla="*/ 2147483647 w 677"/>
              <a:gd name="T3" fmla="*/ 2147483647 h 288"/>
              <a:gd name="T4" fmla="*/ 2147483647 w 677"/>
              <a:gd name="T5" fmla="*/ 2147483647 h 288"/>
              <a:gd name="T6" fmla="*/ 2147483647 w 677"/>
              <a:gd name="T7" fmla="*/ 2147483647 h 288"/>
              <a:gd name="T8" fmla="*/ 2147483647 w 677"/>
              <a:gd name="T9" fmla="*/ 2147483647 h 288"/>
              <a:gd name="T10" fmla="*/ 2147483647 w 677"/>
              <a:gd name="T11" fmla="*/ 2147483647 h 288"/>
              <a:gd name="T12" fmla="*/ 2147483647 w 677"/>
              <a:gd name="T13" fmla="*/ 2147483647 h 288"/>
              <a:gd name="T14" fmla="*/ 2147483647 w 677"/>
              <a:gd name="T15" fmla="*/ 2147483647 h 288"/>
              <a:gd name="T16" fmla="*/ 2147483647 w 677"/>
              <a:gd name="T17" fmla="*/ 2147483647 h 288"/>
              <a:gd name="T18" fmla="*/ 2147483647 w 677"/>
              <a:gd name="T19" fmla="*/ 2147483647 h 288"/>
              <a:gd name="T20" fmla="*/ 2147483647 w 677"/>
              <a:gd name="T21" fmla="*/ 2147483647 h 288"/>
              <a:gd name="T22" fmla="*/ 2147483647 w 677"/>
              <a:gd name="T23" fmla="*/ 2147483647 h 288"/>
              <a:gd name="T24" fmla="*/ 2147483647 w 677"/>
              <a:gd name="T25" fmla="*/ 2147483647 h 288"/>
              <a:gd name="T26" fmla="*/ 2147483647 w 677"/>
              <a:gd name="T27" fmla="*/ 2147483647 h 288"/>
              <a:gd name="T28" fmla="*/ 2147483647 w 677"/>
              <a:gd name="T29" fmla="*/ 2147483647 h 288"/>
              <a:gd name="T30" fmla="*/ 2147483647 w 677"/>
              <a:gd name="T31" fmla="*/ 0 h 288"/>
              <a:gd name="T32" fmla="*/ 2147483647 w 677"/>
              <a:gd name="T33" fmla="*/ 2147483647 h 288"/>
              <a:gd name="T34" fmla="*/ 2147483647 w 677"/>
              <a:gd name="T35" fmla="*/ 2147483647 h 2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7" h="288">
                <a:moveTo>
                  <a:pt x="144" y="24"/>
                </a:moveTo>
                <a:cubicBezTo>
                  <a:pt x="113" y="14"/>
                  <a:pt x="94" y="22"/>
                  <a:pt x="64" y="32"/>
                </a:cubicBezTo>
                <a:cubicBezTo>
                  <a:pt x="10" y="86"/>
                  <a:pt x="23" y="59"/>
                  <a:pt x="8" y="104"/>
                </a:cubicBezTo>
                <a:cubicBezTo>
                  <a:pt x="14" y="189"/>
                  <a:pt x="0" y="259"/>
                  <a:pt x="88" y="288"/>
                </a:cubicBezTo>
                <a:cubicBezTo>
                  <a:pt x="125" y="281"/>
                  <a:pt x="146" y="276"/>
                  <a:pt x="176" y="256"/>
                </a:cubicBezTo>
                <a:cubicBezTo>
                  <a:pt x="228" y="179"/>
                  <a:pt x="272" y="150"/>
                  <a:pt x="360" y="128"/>
                </a:cubicBezTo>
                <a:cubicBezTo>
                  <a:pt x="400" y="131"/>
                  <a:pt x="440" y="132"/>
                  <a:pt x="480" y="136"/>
                </a:cubicBezTo>
                <a:cubicBezTo>
                  <a:pt x="507" y="139"/>
                  <a:pt x="552" y="176"/>
                  <a:pt x="552" y="176"/>
                </a:cubicBezTo>
                <a:cubicBezTo>
                  <a:pt x="610" y="168"/>
                  <a:pt x="609" y="160"/>
                  <a:pt x="656" y="144"/>
                </a:cubicBezTo>
                <a:cubicBezTo>
                  <a:pt x="666" y="114"/>
                  <a:pt x="677" y="92"/>
                  <a:pt x="656" y="56"/>
                </a:cubicBezTo>
                <a:cubicBezTo>
                  <a:pt x="646" y="39"/>
                  <a:pt x="626" y="30"/>
                  <a:pt x="608" y="24"/>
                </a:cubicBezTo>
                <a:cubicBezTo>
                  <a:pt x="592" y="19"/>
                  <a:pt x="560" y="8"/>
                  <a:pt x="560" y="8"/>
                </a:cubicBezTo>
                <a:cubicBezTo>
                  <a:pt x="455" y="18"/>
                  <a:pt x="500" y="7"/>
                  <a:pt x="424" y="32"/>
                </a:cubicBezTo>
                <a:cubicBezTo>
                  <a:pt x="408" y="37"/>
                  <a:pt x="376" y="48"/>
                  <a:pt x="376" y="48"/>
                </a:cubicBezTo>
                <a:cubicBezTo>
                  <a:pt x="312" y="39"/>
                  <a:pt x="321" y="38"/>
                  <a:pt x="272" y="16"/>
                </a:cubicBezTo>
                <a:cubicBezTo>
                  <a:pt x="257" y="9"/>
                  <a:pt x="224" y="0"/>
                  <a:pt x="224" y="0"/>
                </a:cubicBezTo>
                <a:cubicBezTo>
                  <a:pt x="203" y="3"/>
                  <a:pt x="181" y="4"/>
                  <a:pt x="160" y="8"/>
                </a:cubicBezTo>
                <a:cubicBezTo>
                  <a:pt x="129" y="14"/>
                  <a:pt x="132" y="12"/>
                  <a:pt x="144" y="24"/>
                </a:cubicBezTo>
                <a:close/>
              </a:path>
            </a:pathLst>
          </a:custGeom>
          <a:solidFill>
            <a:srgbClr val="3366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144"/>
          <p:cNvSpPr>
            <a:spLocks/>
          </p:cNvSpPr>
          <p:nvPr/>
        </p:nvSpPr>
        <p:spPr bwMode="auto">
          <a:xfrm>
            <a:off x="6003925" y="5207000"/>
            <a:ext cx="630238" cy="814388"/>
          </a:xfrm>
          <a:custGeom>
            <a:avLst/>
            <a:gdLst>
              <a:gd name="T0" fmla="*/ 2147483647 w 564"/>
              <a:gd name="T1" fmla="*/ 0 h 656"/>
              <a:gd name="T2" fmla="*/ 2147483647 w 564"/>
              <a:gd name="T3" fmla="*/ 2147483647 h 656"/>
              <a:gd name="T4" fmla="*/ 2147483647 w 564"/>
              <a:gd name="T5" fmla="*/ 2147483647 h 656"/>
              <a:gd name="T6" fmla="*/ 2147483647 w 564"/>
              <a:gd name="T7" fmla="*/ 2147483647 h 656"/>
              <a:gd name="T8" fmla="*/ 2147483647 w 564"/>
              <a:gd name="T9" fmla="*/ 2147483647 h 656"/>
              <a:gd name="T10" fmla="*/ 2147483647 w 564"/>
              <a:gd name="T11" fmla="*/ 2147483647 h 656"/>
              <a:gd name="T12" fmla="*/ 2147483647 w 564"/>
              <a:gd name="T13" fmla="*/ 2147483647 h 656"/>
              <a:gd name="T14" fmla="*/ 2147483647 w 564"/>
              <a:gd name="T15" fmla="*/ 2147483647 h 656"/>
              <a:gd name="T16" fmla="*/ 2147483647 w 564"/>
              <a:gd name="T17" fmla="*/ 2147483647 h 656"/>
              <a:gd name="T18" fmla="*/ 2147483647 w 564"/>
              <a:gd name="T19" fmla="*/ 2147483647 h 656"/>
              <a:gd name="T20" fmla="*/ 2147483647 w 564"/>
              <a:gd name="T21" fmla="*/ 2147483647 h 656"/>
              <a:gd name="T22" fmla="*/ 2147483647 w 564"/>
              <a:gd name="T23" fmla="*/ 2147483647 h 656"/>
              <a:gd name="T24" fmla="*/ 2147483647 w 564"/>
              <a:gd name="T25" fmla="*/ 2147483647 h 656"/>
              <a:gd name="T26" fmla="*/ 2147483647 w 564"/>
              <a:gd name="T27" fmla="*/ 2147483647 h 656"/>
              <a:gd name="T28" fmla="*/ 2147483647 w 564"/>
              <a:gd name="T29" fmla="*/ 2147483647 h 656"/>
              <a:gd name="T30" fmla="*/ 2147483647 w 564"/>
              <a:gd name="T31" fmla="*/ 2147483647 h 656"/>
              <a:gd name="T32" fmla="*/ 2147483647 w 564"/>
              <a:gd name="T33" fmla="*/ 2147483647 h 656"/>
              <a:gd name="T34" fmla="*/ 2147483647 w 564"/>
              <a:gd name="T35" fmla="*/ 2147483647 h 656"/>
              <a:gd name="T36" fmla="*/ 2147483647 w 564"/>
              <a:gd name="T37" fmla="*/ 2147483647 h 656"/>
              <a:gd name="T38" fmla="*/ 2147483647 w 564"/>
              <a:gd name="T39" fmla="*/ 2147483647 h 656"/>
              <a:gd name="T40" fmla="*/ 2147483647 w 564"/>
              <a:gd name="T41" fmla="*/ 2147483647 h 656"/>
              <a:gd name="T42" fmla="*/ 2147483647 w 564"/>
              <a:gd name="T43" fmla="*/ 2147483647 h 656"/>
              <a:gd name="T44" fmla="*/ 2147483647 w 564"/>
              <a:gd name="T45" fmla="*/ 2147483647 h 656"/>
              <a:gd name="T46" fmla="*/ 2147483647 w 564"/>
              <a:gd name="T47" fmla="*/ 2147483647 h 656"/>
              <a:gd name="T48" fmla="*/ 2147483647 w 564"/>
              <a:gd name="T49" fmla="*/ 2147483647 h 656"/>
              <a:gd name="T50" fmla="*/ 2147483647 w 564"/>
              <a:gd name="T51" fmla="*/ 0 h 656"/>
              <a:gd name="T52" fmla="*/ 2147483647 w 564"/>
              <a:gd name="T53" fmla="*/ 0 h 6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64" h="656">
                <a:moveTo>
                  <a:pt x="404" y="0"/>
                </a:moveTo>
                <a:cubicBezTo>
                  <a:pt x="375" y="10"/>
                  <a:pt x="350" y="15"/>
                  <a:pt x="324" y="32"/>
                </a:cubicBezTo>
                <a:cubicBezTo>
                  <a:pt x="297" y="72"/>
                  <a:pt x="300" y="51"/>
                  <a:pt x="356" y="88"/>
                </a:cubicBezTo>
                <a:cubicBezTo>
                  <a:pt x="364" y="93"/>
                  <a:pt x="372" y="99"/>
                  <a:pt x="380" y="104"/>
                </a:cubicBezTo>
                <a:cubicBezTo>
                  <a:pt x="388" y="109"/>
                  <a:pt x="404" y="120"/>
                  <a:pt x="404" y="120"/>
                </a:cubicBezTo>
                <a:cubicBezTo>
                  <a:pt x="412" y="132"/>
                  <a:pt x="428" y="151"/>
                  <a:pt x="428" y="168"/>
                </a:cubicBezTo>
                <a:cubicBezTo>
                  <a:pt x="428" y="195"/>
                  <a:pt x="429" y="227"/>
                  <a:pt x="412" y="248"/>
                </a:cubicBezTo>
                <a:cubicBezTo>
                  <a:pt x="379" y="289"/>
                  <a:pt x="289" y="318"/>
                  <a:pt x="236" y="336"/>
                </a:cubicBezTo>
                <a:cubicBezTo>
                  <a:pt x="201" y="371"/>
                  <a:pt x="194" y="420"/>
                  <a:pt x="172" y="464"/>
                </a:cubicBezTo>
                <a:cubicBezTo>
                  <a:pt x="168" y="472"/>
                  <a:pt x="170" y="482"/>
                  <a:pt x="164" y="488"/>
                </a:cubicBezTo>
                <a:cubicBezTo>
                  <a:pt x="158" y="494"/>
                  <a:pt x="147" y="492"/>
                  <a:pt x="140" y="496"/>
                </a:cubicBezTo>
                <a:cubicBezTo>
                  <a:pt x="123" y="505"/>
                  <a:pt x="110" y="522"/>
                  <a:pt x="92" y="528"/>
                </a:cubicBezTo>
                <a:cubicBezTo>
                  <a:pt x="76" y="533"/>
                  <a:pt x="44" y="544"/>
                  <a:pt x="44" y="544"/>
                </a:cubicBezTo>
                <a:cubicBezTo>
                  <a:pt x="34" y="563"/>
                  <a:pt x="0" y="618"/>
                  <a:pt x="28" y="640"/>
                </a:cubicBezTo>
                <a:cubicBezTo>
                  <a:pt x="45" y="654"/>
                  <a:pt x="92" y="656"/>
                  <a:pt x="92" y="656"/>
                </a:cubicBezTo>
                <a:cubicBezTo>
                  <a:pt x="146" y="642"/>
                  <a:pt x="205" y="631"/>
                  <a:pt x="252" y="600"/>
                </a:cubicBezTo>
                <a:cubicBezTo>
                  <a:pt x="270" y="573"/>
                  <a:pt x="316" y="528"/>
                  <a:pt x="316" y="528"/>
                </a:cubicBezTo>
                <a:cubicBezTo>
                  <a:pt x="338" y="461"/>
                  <a:pt x="367" y="408"/>
                  <a:pt x="428" y="368"/>
                </a:cubicBezTo>
                <a:cubicBezTo>
                  <a:pt x="435" y="363"/>
                  <a:pt x="445" y="364"/>
                  <a:pt x="452" y="360"/>
                </a:cubicBezTo>
                <a:lnTo>
                  <a:pt x="500" y="328"/>
                </a:lnTo>
                <a:cubicBezTo>
                  <a:pt x="500" y="328"/>
                  <a:pt x="500" y="328"/>
                  <a:pt x="500" y="328"/>
                </a:cubicBezTo>
                <a:cubicBezTo>
                  <a:pt x="533" y="295"/>
                  <a:pt x="541" y="278"/>
                  <a:pt x="556" y="232"/>
                </a:cubicBezTo>
                <a:cubicBezTo>
                  <a:pt x="559" y="224"/>
                  <a:pt x="564" y="208"/>
                  <a:pt x="564" y="208"/>
                </a:cubicBezTo>
                <a:cubicBezTo>
                  <a:pt x="559" y="162"/>
                  <a:pt x="561" y="93"/>
                  <a:pt x="524" y="56"/>
                </a:cubicBezTo>
                <a:cubicBezTo>
                  <a:pt x="509" y="41"/>
                  <a:pt x="494" y="26"/>
                  <a:pt x="476" y="16"/>
                </a:cubicBezTo>
                <a:cubicBezTo>
                  <a:pt x="461" y="8"/>
                  <a:pt x="428" y="0"/>
                  <a:pt x="428" y="0"/>
                </a:cubicBezTo>
                <a:cubicBezTo>
                  <a:pt x="372" y="9"/>
                  <a:pt x="365" y="13"/>
                  <a:pt x="404" y="0"/>
                </a:cubicBezTo>
                <a:close/>
              </a:path>
            </a:pathLst>
          </a:custGeom>
          <a:solidFill>
            <a:srgbClr val="3366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Freeform 146"/>
          <p:cNvSpPr>
            <a:spLocks/>
          </p:cNvSpPr>
          <p:nvPr/>
        </p:nvSpPr>
        <p:spPr bwMode="auto">
          <a:xfrm>
            <a:off x="5067300" y="2454275"/>
            <a:ext cx="592138" cy="487363"/>
          </a:xfrm>
          <a:custGeom>
            <a:avLst/>
            <a:gdLst>
              <a:gd name="T0" fmla="*/ 2147483647 w 531"/>
              <a:gd name="T1" fmla="*/ 2147483647 h 415"/>
              <a:gd name="T2" fmla="*/ 2147483647 w 531"/>
              <a:gd name="T3" fmla="*/ 2147483647 h 415"/>
              <a:gd name="T4" fmla="*/ 2147483647 w 531"/>
              <a:gd name="T5" fmla="*/ 2147483647 h 415"/>
              <a:gd name="T6" fmla="*/ 2147483647 w 531"/>
              <a:gd name="T7" fmla="*/ 2147483647 h 415"/>
              <a:gd name="T8" fmla="*/ 2147483647 w 531"/>
              <a:gd name="T9" fmla="*/ 2147483647 h 415"/>
              <a:gd name="T10" fmla="*/ 2147483647 w 531"/>
              <a:gd name="T11" fmla="*/ 2147483647 h 415"/>
              <a:gd name="T12" fmla="*/ 2147483647 w 531"/>
              <a:gd name="T13" fmla="*/ 2147483647 h 415"/>
              <a:gd name="T14" fmla="*/ 2147483647 w 531"/>
              <a:gd name="T15" fmla="*/ 2147483647 h 415"/>
              <a:gd name="T16" fmla="*/ 2147483647 w 531"/>
              <a:gd name="T17" fmla="*/ 2147483647 h 415"/>
              <a:gd name="T18" fmla="*/ 2147483647 w 531"/>
              <a:gd name="T19" fmla="*/ 2147483647 h 415"/>
              <a:gd name="T20" fmla="*/ 2147483647 w 531"/>
              <a:gd name="T21" fmla="*/ 2147483647 h 415"/>
              <a:gd name="T22" fmla="*/ 2147483647 w 531"/>
              <a:gd name="T23" fmla="*/ 2147483647 h 415"/>
              <a:gd name="T24" fmla="*/ 2147483647 w 531"/>
              <a:gd name="T25" fmla="*/ 2147483647 h 415"/>
              <a:gd name="T26" fmla="*/ 2147483647 w 531"/>
              <a:gd name="T27" fmla="*/ 2147483647 h 415"/>
              <a:gd name="T28" fmla="*/ 2147483647 w 531"/>
              <a:gd name="T29" fmla="*/ 2147483647 h 415"/>
              <a:gd name="T30" fmla="*/ 2147483647 w 531"/>
              <a:gd name="T31" fmla="*/ 2147483647 h 415"/>
              <a:gd name="T32" fmla="*/ 2147483647 w 531"/>
              <a:gd name="T33" fmla="*/ 2147483647 h 415"/>
              <a:gd name="T34" fmla="*/ 2147483647 w 531"/>
              <a:gd name="T35" fmla="*/ 2147483647 h 415"/>
              <a:gd name="T36" fmla="*/ 2147483647 w 531"/>
              <a:gd name="T37" fmla="*/ 2147483647 h 415"/>
              <a:gd name="T38" fmla="*/ 2147483647 w 531"/>
              <a:gd name="T39" fmla="*/ 2147483647 h 4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31" h="415">
                <a:moveTo>
                  <a:pt x="403" y="159"/>
                </a:moveTo>
                <a:cubicBezTo>
                  <a:pt x="395" y="164"/>
                  <a:pt x="386" y="168"/>
                  <a:pt x="379" y="175"/>
                </a:cubicBezTo>
                <a:cubicBezTo>
                  <a:pt x="372" y="182"/>
                  <a:pt x="371" y="193"/>
                  <a:pt x="363" y="199"/>
                </a:cubicBezTo>
                <a:cubicBezTo>
                  <a:pt x="356" y="204"/>
                  <a:pt x="347" y="203"/>
                  <a:pt x="339" y="207"/>
                </a:cubicBezTo>
                <a:cubicBezTo>
                  <a:pt x="302" y="225"/>
                  <a:pt x="268" y="237"/>
                  <a:pt x="227" y="247"/>
                </a:cubicBezTo>
                <a:cubicBezTo>
                  <a:pt x="222" y="263"/>
                  <a:pt x="216" y="279"/>
                  <a:pt x="211" y="295"/>
                </a:cubicBezTo>
                <a:cubicBezTo>
                  <a:pt x="206" y="310"/>
                  <a:pt x="212" y="330"/>
                  <a:pt x="203" y="343"/>
                </a:cubicBezTo>
                <a:cubicBezTo>
                  <a:pt x="192" y="359"/>
                  <a:pt x="155" y="375"/>
                  <a:pt x="155" y="375"/>
                </a:cubicBezTo>
                <a:cubicBezTo>
                  <a:pt x="150" y="383"/>
                  <a:pt x="147" y="394"/>
                  <a:pt x="139" y="399"/>
                </a:cubicBezTo>
                <a:cubicBezTo>
                  <a:pt x="125" y="408"/>
                  <a:pt x="91" y="415"/>
                  <a:pt x="91" y="415"/>
                </a:cubicBezTo>
                <a:cubicBezTo>
                  <a:pt x="0" y="385"/>
                  <a:pt x="78" y="306"/>
                  <a:pt x="107" y="263"/>
                </a:cubicBezTo>
                <a:cubicBezTo>
                  <a:pt x="110" y="250"/>
                  <a:pt x="120" y="152"/>
                  <a:pt x="147" y="135"/>
                </a:cubicBezTo>
                <a:cubicBezTo>
                  <a:pt x="147" y="135"/>
                  <a:pt x="207" y="115"/>
                  <a:pt x="219" y="111"/>
                </a:cubicBezTo>
                <a:cubicBezTo>
                  <a:pt x="235" y="106"/>
                  <a:pt x="267" y="95"/>
                  <a:pt x="267" y="95"/>
                </a:cubicBezTo>
                <a:cubicBezTo>
                  <a:pt x="307" y="35"/>
                  <a:pt x="360" y="24"/>
                  <a:pt x="427" y="7"/>
                </a:cubicBezTo>
                <a:cubicBezTo>
                  <a:pt x="476" y="12"/>
                  <a:pt x="515" y="0"/>
                  <a:pt x="531" y="47"/>
                </a:cubicBezTo>
                <a:cubicBezTo>
                  <a:pt x="528" y="58"/>
                  <a:pt x="530" y="71"/>
                  <a:pt x="523" y="79"/>
                </a:cubicBezTo>
                <a:cubicBezTo>
                  <a:pt x="510" y="93"/>
                  <a:pt x="475" y="111"/>
                  <a:pt x="475" y="111"/>
                </a:cubicBezTo>
                <a:cubicBezTo>
                  <a:pt x="470" y="119"/>
                  <a:pt x="467" y="130"/>
                  <a:pt x="459" y="135"/>
                </a:cubicBezTo>
                <a:cubicBezTo>
                  <a:pt x="367" y="192"/>
                  <a:pt x="432" y="130"/>
                  <a:pt x="403" y="159"/>
                </a:cubicBezTo>
                <a:close/>
              </a:path>
            </a:pathLst>
          </a:custGeom>
          <a:solidFill>
            <a:srgbClr val="FFCC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Freeform 147"/>
          <p:cNvSpPr>
            <a:spLocks/>
          </p:cNvSpPr>
          <p:nvPr/>
        </p:nvSpPr>
        <p:spPr bwMode="auto">
          <a:xfrm>
            <a:off x="5070475" y="5334000"/>
            <a:ext cx="592138" cy="487363"/>
          </a:xfrm>
          <a:custGeom>
            <a:avLst/>
            <a:gdLst>
              <a:gd name="T0" fmla="*/ 2147483647 w 531"/>
              <a:gd name="T1" fmla="*/ 2147483647 h 415"/>
              <a:gd name="T2" fmla="*/ 2147483647 w 531"/>
              <a:gd name="T3" fmla="*/ 2147483647 h 415"/>
              <a:gd name="T4" fmla="*/ 2147483647 w 531"/>
              <a:gd name="T5" fmla="*/ 2147483647 h 415"/>
              <a:gd name="T6" fmla="*/ 2147483647 w 531"/>
              <a:gd name="T7" fmla="*/ 2147483647 h 415"/>
              <a:gd name="T8" fmla="*/ 2147483647 w 531"/>
              <a:gd name="T9" fmla="*/ 2147483647 h 415"/>
              <a:gd name="T10" fmla="*/ 2147483647 w 531"/>
              <a:gd name="T11" fmla="*/ 2147483647 h 415"/>
              <a:gd name="T12" fmla="*/ 2147483647 w 531"/>
              <a:gd name="T13" fmla="*/ 2147483647 h 415"/>
              <a:gd name="T14" fmla="*/ 2147483647 w 531"/>
              <a:gd name="T15" fmla="*/ 2147483647 h 415"/>
              <a:gd name="T16" fmla="*/ 2147483647 w 531"/>
              <a:gd name="T17" fmla="*/ 2147483647 h 415"/>
              <a:gd name="T18" fmla="*/ 2147483647 w 531"/>
              <a:gd name="T19" fmla="*/ 2147483647 h 415"/>
              <a:gd name="T20" fmla="*/ 2147483647 w 531"/>
              <a:gd name="T21" fmla="*/ 2147483647 h 415"/>
              <a:gd name="T22" fmla="*/ 2147483647 w 531"/>
              <a:gd name="T23" fmla="*/ 2147483647 h 415"/>
              <a:gd name="T24" fmla="*/ 2147483647 w 531"/>
              <a:gd name="T25" fmla="*/ 2147483647 h 415"/>
              <a:gd name="T26" fmla="*/ 2147483647 w 531"/>
              <a:gd name="T27" fmla="*/ 2147483647 h 415"/>
              <a:gd name="T28" fmla="*/ 2147483647 w 531"/>
              <a:gd name="T29" fmla="*/ 2147483647 h 415"/>
              <a:gd name="T30" fmla="*/ 2147483647 w 531"/>
              <a:gd name="T31" fmla="*/ 2147483647 h 415"/>
              <a:gd name="T32" fmla="*/ 2147483647 w 531"/>
              <a:gd name="T33" fmla="*/ 2147483647 h 415"/>
              <a:gd name="T34" fmla="*/ 2147483647 w 531"/>
              <a:gd name="T35" fmla="*/ 2147483647 h 415"/>
              <a:gd name="T36" fmla="*/ 2147483647 w 531"/>
              <a:gd name="T37" fmla="*/ 2147483647 h 415"/>
              <a:gd name="T38" fmla="*/ 2147483647 w 531"/>
              <a:gd name="T39" fmla="*/ 2147483647 h 4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31" h="415">
                <a:moveTo>
                  <a:pt x="403" y="159"/>
                </a:moveTo>
                <a:cubicBezTo>
                  <a:pt x="395" y="164"/>
                  <a:pt x="386" y="168"/>
                  <a:pt x="379" y="175"/>
                </a:cubicBezTo>
                <a:cubicBezTo>
                  <a:pt x="372" y="182"/>
                  <a:pt x="371" y="193"/>
                  <a:pt x="363" y="199"/>
                </a:cubicBezTo>
                <a:cubicBezTo>
                  <a:pt x="356" y="204"/>
                  <a:pt x="347" y="203"/>
                  <a:pt x="339" y="207"/>
                </a:cubicBezTo>
                <a:cubicBezTo>
                  <a:pt x="302" y="225"/>
                  <a:pt x="268" y="237"/>
                  <a:pt x="227" y="247"/>
                </a:cubicBezTo>
                <a:cubicBezTo>
                  <a:pt x="222" y="263"/>
                  <a:pt x="216" y="279"/>
                  <a:pt x="211" y="295"/>
                </a:cubicBezTo>
                <a:cubicBezTo>
                  <a:pt x="206" y="310"/>
                  <a:pt x="212" y="330"/>
                  <a:pt x="203" y="343"/>
                </a:cubicBezTo>
                <a:cubicBezTo>
                  <a:pt x="192" y="359"/>
                  <a:pt x="155" y="375"/>
                  <a:pt x="155" y="375"/>
                </a:cubicBezTo>
                <a:cubicBezTo>
                  <a:pt x="150" y="383"/>
                  <a:pt x="147" y="394"/>
                  <a:pt x="139" y="399"/>
                </a:cubicBezTo>
                <a:cubicBezTo>
                  <a:pt x="125" y="408"/>
                  <a:pt x="91" y="415"/>
                  <a:pt x="91" y="415"/>
                </a:cubicBezTo>
                <a:cubicBezTo>
                  <a:pt x="0" y="385"/>
                  <a:pt x="78" y="306"/>
                  <a:pt x="107" y="263"/>
                </a:cubicBezTo>
                <a:cubicBezTo>
                  <a:pt x="110" y="250"/>
                  <a:pt x="120" y="152"/>
                  <a:pt x="147" y="135"/>
                </a:cubicBezTo>
                <a:cubicBezTo>
                  <a:pt x="147" y="135"/>
                  <a:pt x="207" y="115"/>
                  <a:pt x="219" y="111"/>
                </a:cubicBezTo>
                <a:cubicBezTo>
                  <a:pt x="235" y="106"/>
                  <a:pt x="267" y="95"/>
                  <a:pt x="267" y="95"/>
                </a:cubicBezTo>
                <a:cubicBezTo>
                  <a:pt x="307" y="35"/>
                  <a:pt x="360" y="24"/>
                  <a:pt x="427" y="7"/>
                </a:cubicBezTo>
                <a:cubicBezTo>
                  <a:pt x="476" y="12"/>
                  <a:pt x="515" y="0"/>
                  <a:pt x="531" y="47"/>
                </a:cubicBezTo>
                <a:cubicBezTo>
                  <a:pt x="528" y="58"/>
                  <a:pt x="530" y="71"/>
                  <a:pt x="523" y="79"/>
                </a:cubicBezTo>
                <a:cubicBezTo>
                  <a:pt x="510" y="93"/>
                  <a:pt x="475" y="111"/>
                  <a:pt x="475" y="111"/>
                </a:cubicBezTo>
                <a:cubicBezTo>
                  <a:pt x="470" y="119"/>
                  <a:pt x="467" y="130"/>
                  <a:pt x="459" y="135"/>
                </a:cubicBezTo>
                <a:cubicBezTo>
                  <a:pt x="367" y="192"/>
                  <a:pt x="432" y="130"/>
                  <a:pt x="403" y="159"/>
                </a:cubicBezTo>
                <a:close/>
              </a:path>
            </a:pathLst>
          </a:custGeom>
          <a:solidFill>
            <a:srgbClr val="FFCC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Freeform 148"/>
          <p:cNvSpPr>
            <a:spLocks/>
          </p:cNvSpPr>
          <p:nvPr/>
        </p:nvSpPr>
        <p:spPr bwMode="auto">
          <a:xfrm>
            <a:off x="5364163" y="4354513"/>
            <a:ext cx="542925" cy="225425"/>
          </a:xfrm>
          <a:custGeom>
            <a:avLst/>
            <a:gdLst>
              <a:gd name="T0" fmla="*/ 2147483647 w 486"/>
              <a:gd name="T1" fmla="*/ 2147483647 h 192"/>
              <a:gd name="T2" fmla="*/ 2147483647 w 486"/>
              <a:gd name="T3" fmla="*/ 2147483647 h 192"/>
              <a:gd name="T4" fmla="*/ 2147483647 w 486"/>
              <a:gd name="T5" fmla="*/ 2147483647 h 192"/>
              <a:gd name="T6" fmla="*/ 2147483647 w 486"/>
              <a:gd name="T7" fmla="*/ 2147483647 h 192"/>
              <a:gd name="T8" fmla="*/ 2147483647 w 486"/>
              <a:gd name="T9" fmla="*/ 2147483647 h 192"/>
              <a:gd name="T10" fmla="*/ 2147483647 w 486"/>
              <a:gd name="T11" fmla="*/ 2147483647 h 192"/>
              <a:gd name="T12" fmla="*/ 2147483647 w 486"/>
              <a:gd name="T13" fmla="*/ 2147483647 h 192"/>
              <a:gd name="T14" fmla="*/ 2147483647 w 486"/>
              <a:gd name="T15" fmla="*/ 2147483647 h 192"/>
              <a:gd name="T16" fmla="*/ 2147483647 w 486"/>
              <a:gd name="T17" fmla="*/ 2147483647 h 192"/>
              <a:gd name="T18" fmla="*/ 2147483647 w 486"/>
              <a:gd name="T19" fmla="*/ 2147483647 h 192"/>
              <a:gd name="T20" fmla="*/ 2147483647 w 486"/>
              <a:gd name="T21" fmla="*/ 2147483647 h 192"/>
              <a:gd name="T22" fmla="*/ 2147483647 w 486"/>
              <a:gd name="T23" fmla="*/ 2147483647 h 192"/>
              <a:gd name="T24" fmla="*/ 2147483647 w 486"/>
              <a:gd name="T25" fmla="*/ 2147483647 h 192"/>
              <a:gd name="T26" fmla="*/ 2147483647 w 486"/>
              <a:gd name="T27" fmla="*/ 2147483647 h 192"/>
              <a:gd name="T28" fmla="*/ 2147483647 w 486"/>
              <a:gd name="T29" fmla="*/ 0 h 192"/>
              <a:gd name="T30" fmla="*/ 2147483647 w 486"/>
              <a:gd name="T31" fmla="*/ 2147483647 h 192"/>
              <a:gd name="T32" fmla="*/ 2147483647 w 486"/>
              <a:gd name="T33" fmla="*/ 2147483647 h 192"/>
              <a:gd name="T34" fmla="*/ 2147483647 w 486"/>
              <a:gd name="T35" fmla="*/ 2147483647 h 192"/>
              <a:gd name="T36" fmla="*/ 2147483647 w 486"/>
              <a:gd name="T37" fmla="*/ 2147483647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6" h="192">
                <a:moveTo>
                  <a:pt x="198" y="24"/>
                </a:moveTo>
                <a:cubicBezTo>
                  <a:pt x="159" y="34"/>
                  <a:pt x="129" y="49"/>
                  <a:pt x="94" y="64"/>
                </a:cubicBezTo>
                <a:cubicBezTo>
                  <a:pt x="8" y="102"/>
                  <a:pt x="76" y="60"/>
                  <a:pt x="22" y="96"/>
                </a:cubicBezTo>
                <a:cubicBezTo>
                  <a:pt x="17" y="112"/>
                  <a:pt x="11" y="128"/>
                  <a:pt x="6" y="144"/>
                </a:cubicBezTo>
                <a:cubicBezTo>
                  <a:pt x="0" y="161"/>
                  <a:pt x="59" y="185"/>
                  <a:pt x="70" y="192"/>
                </a:cubicBezTo>
                <a:cubicBezTo>
                  <a:pt x="84" y="190"/>
                  <a:pt x="131" y="187"/>
                  <a:pt x="150" y="176"/>
                </a:cubicBezTo>
                <a:cubicBezTo>
                  <a:pt x="167" y="167"/>
                  <a:pt x="180" y="150"/>
                  <a:pt x="198" y="144"/>
                </a:cubicBezTo>
                <a:cubicBezTo>
                  <a:pt x="214" y="139"/>
                  <a:pt x="230" y="133"/>
                  <a:pt x="246" y="128"/>
                </a:cubicBezTo>
                <a:cubicBezTo>
                  <a:pt x="254" y="125"/>
                  <a:pt x="270" y="120"/>
                  <a:pt x="270" y="120"/>
                </a:cubicBezTo>
                <a:cubicBezTo>
                  <a:pt x="309" y="126"/>
                  <a:pt x="324" y="126"/>
                  <a:pt x="358" y="136"/>
                </a:cubicBezTo>
                <a:cubicBezTo>
                  <a:pt x="374" y="141"/>
                  <a:pt x="406" y="152"/>
                  <a:pt x="406" y="152"/>
                </a:cubicBezTo>
                <a:cubicBezTo>
                  <a:pt x="450" y="145"/>
                  <a:pt x="472" y="147"/>
                  <a:pt x="486" y="104"/>
                </a:cubicBezTo>
                <a:cubicBezTo>
                  <a:pt x="477" y="68"/>
                  <a:pt x="474" y="52"/>
                  <a:pt x="438" y="40"/>
                </a:cubicBezTo>
                <a:cubicBezTo>
                  <a:pt x="430" y="32"/>
                  <a:pt x="424" y="21"/>
                  <a:pt x="414" y="16"/>
                </a:cubicBezTo>
                <a:cubicBezTo>
                  <a:pt x="399" y="8"/>
                  <a:pt x="366" y="0"/>
                  <a:pt x="366" y="0"/>
                </a:cubicBezTo>
                <a:cubicBezTo>
                  <a:pt x="329" y="3"/>
                  <a:pt x="291" y="3"/>
                  <a:pt x="254" y="8"/>
                </a:cubicBezTo>
                <a:cubicBezTo>
                  <a:pt x="232" y="11"/>
                  <a:pt x="211" y="17"/>
                  <a:pt x="190" y="24"/>
                </a:cubicBezTo>
                <a:cubicBezTo>
                  <a:pt x="182" y="27"/>
                  <a:pt x="158" y="32"/>
                  <a:pt x="166" y="32"/>
                </a:cubicBezTo>
                <a:cubicBezTo>
                  <a:pt x="177" y="32"/>
                  <a:pt x="187" y="27"/>
                  <a:pt x="198" y="24"/>
                </a:cubicBezTo>
                <a:close/>
              </a:path>
            </a:pathLst>
          </a:custGeom>
          <a:solidFill>
            <a:srgbClr val="FFCC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Freeform 150"/>
          <p:cNvSpPr>
            <a:spLocks/>
          </p:cNvSpPr>
          <p:nvPr/>
        </p:nvSpPr>
        <p:spPr bwMode="auto">
          <a:xfrm>
            <a:off x="7445375" y="2901950"/>
            <a:ext cx="542925" cy="225425"/>
          </a:xfrm>
          <a:custGeom>
            <a:avLst/>
            <a:gdLst>
              <a:gd name="T0" fmla="*/ 2147483647 w 486"/>
              <a:gd name="T1" fmla="*/ 2147483647 h 192"/>
              <a:gd name="T2" fmla="*/ 2147483647 w 486"/>
              <a:gd name="T3" fmla="*/ 2147483647 h 192"/>
              <a:gd name="T4" fmla="*/ 2147483647 w 486"/>
              <a:gd name="T5" fmla="*/ 2147483647 h 192"/>
              <a:gd name="T6" fmla="*/ 2147483647 w 486"/>
              <a:gd name="T7" fmla="*/ 2147483647 h 192"/>
              <a:gd name="T8" fmla="*/ 2147483647 w 486"/>
              <a:gd name="T9" fmla="*/ 2147483647 h 192"/>
              <a:gd name="T10" fmla="*/ 2147483647 w 486"/>
              <a:gd name="T11" fmla="*/ 2147483647 h 192"/>
              <a:gd name="T12" fmla="*/ 2147483647 w 486"/>
              <a:gd name="T13" fmla="*/ 2147483647 h 192"/>
              <a:gd name="T14" fmla="*/ 2147483647 w 486"/>
              <a:gd name="T15" fmla="*/ 2147483647 h 192"/>
              <a:gd name="T16" fmla="*/ 2147483647 w 486"/>
              <a:gd name="T17" fmla="*/ 2147483647 h 192"/>
              <a:gd name="T18" fmla="*/ 2147483647 w 486"/>
              <a:gd name="T19" fmla="*/ 2147483647 h 192"/>
              <a:gd name="T20" fmla="*/ 2147483647 w 486"/>
              <a:gd name="T21" fmla="*/ 2147483647 h 192"/>
              <a:gd name="T22" fmla="*/ 2147483647 w 486"/>
              <a:gd name="T23" fmla="*/ 2147483647 h 192"/>
              <a:gd name="T24" fmla="*/ 2147483647 w 486"/>
              <a:gd name="T25" fmla="*/ 2147483647 h 192"/>
              <a:gd name="T26" fmla="*/ 2147483647 w 486"/>
              <a:gd name="T27" fmla="*/ 2147483647 h 192"/>
              <a:gd name="T28" fmla="*/ 2147483647 w 486"/>
              <a:gd name="T29" fmla="*/ 0 h 192"/>
              <a:gd name="T30" fmla="*/ 2147483647 w 486"/>
              <a:gd name="T31" fmla="*/ 2147483647 h 192"/>
              <a:gd name="T32" fmla="*/ 2147483647 w 486"/>
              <a:gd name="T33" fmla="*/ 2147483647 h 192"/>
              <a:gd name="T34" fmla="*/ 2147483647 w 486"/>
              <a:gd name="T35" fmla="*/ 2147483647 h 192"/>
              <a:gd name="T36" fmla="*/ 2147483647 w 486"/>
              <a:gd name="T37" fmla="*/ 2147483647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6" h="192">
                <a:moveTo>
                  <a:pt x="198" y="24"/>
                </a:moveTo>
                <a:cubicBezTo>
                  <a:pt x="159" y="34"/>
                  <a:pt x="129" y="49"/>
                  <a:pt x="94" y="64"/>
                </a:cubicBezTo>
                <a:cubicBezTo>
                  <a:pt x="8" y="102"/>
                  <a:pt x="76" y="60"/>
                  <a:pt x="22" y="96"/>
                </a:cubicBezTo>
                <a:cubicBezTo>
                  <a:pt x="17" y="112"/>
                  <a:pt x="11" y="128"/>
                  <a:pt x="6" y="144"/>
                </a:cubicBezTo>
                <a:cubicBezTo>
                  <a:pt x="0" y="161"/>
                  <a:pt x="59" y="185"/>
                  <a:pt x="70" y="192"/>
                </a:cubicBezTo>
                <a:cubicBezTo>
                  <a:pt x="84" y="190"/>
                  <a:pt x="131" y="187"/>
                  <a:pt x="150" y="176"/>
                </a:cubicBezTo>
                <a:cubicBezTo>
                  <a:pt x="167" y="167"/>
                  <a:pt x="180" y="150"/>
                  <a:pt x="198" y="144"/>
                </a:cubicBezTo>
                <a:cubicBezTo>
                  <a:pt x="214" y="139"/>
                  <a:pt x="230" y="133"/>
                  <a:pt x="246" y="128"/>
                </a:cubicBezTo>
                <a:cubicBezTo>
                  <a:pt x="254" y="125"/>
                  <a:pt x="270" y="120"/>
                  <a:pt x="270" y="120"/>
                </a:cubicBezTo>
                <a:cubicBezTo>
                  <a:pt x="309" y="126"/>
                  <a:pt x="324" y="126"/>
                  <a:pt x="358" y="136"/>
                </a:cubicBezTo>
                <a:cubicBezTo>
                  <a:pt x="374" y="141"/>
                  <a:pt x="406" y="152"/>
                  <a:pt x="406" y="152"/>
                </a:cubicBezTo>
                <a:cubicBezTo>
                  <a:pt x="450" y="145"/>
                  <a:pt x="472" y="147"/>
                  <a:pt x="486" y="104"/>
                </a:cubicBezTo>
                <a:cubicBezTo>
                  <a:pt x="477" y="68"/>
                  <a:pt x="474" y="52"/>
                  <a:pt x="438" y="40"/>
                </a:cubicBezTo>
                <a:cubicBezTo>
                  <a:pt x="430" y="32"/>
                  <a:pt x="424" y="21"/>
                  <a:pt x="414" y="16"/>
                </a:cubicBezTo>
                <a:cubicBezTo>
                  <a:pt x="399" y="8"/>
                  <a:pt x="366" y="0"/>
                  <a:pt x="366" y="0"/>
                </a:cubicBezTo>
                <a:cubicBezTo>
                  <a:pt x="329" y="3"/>
                  <a:pt x="291" y="3"/>
                  <a:pt x="254" y="8"/>
                </a:cubicBezTo>
                <a:cubicBezTo>
                  <a:pt x="232" y="11"/>
                  <a:pt x="211" y="17"/>
                  <a:pt x="190" y="24"/>
                </a:cubicBezTo>
                <a:cubicBezTo>
                  <a:pt x="182" y="27"/>
                  <a:pt x="158" y="32"/>
                  <a:pt x="166" y="32"/>
                </a:cubicBezTo>
                <a:cubicBezTo>
                  <a:pt x="177" y="32"/>
                  <a:pt x="187" y="27"/>
                  <a:pt x="198" y="24"/>
                </a:cubicBezTo>
                <a:close/>
              </a:path>
            </a:pathLst>
          </a:custGeom>
          <a:solidFill>
            <a:srgbClr val="FFCC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Freeform 151"/>
          <p:cNvSpPr>
            <a:spLocks/>
          </p:cNvSpPr>
          <p:nvPr/>
        </p:nvSpPr>
        <p:spPr bwMode="auto">
          <a:xfrm>
            <a:off x="7445375" y="5795963"/>
            <a:ext cx="542925" cy="225425"/>
          </a:xfrm>
          <a:custGeom>
            <a:avLst/>
            <a:gdLst>
              <a:gd name="T0" fmla="*/ 2147483647 w 486"/>
              <a:gd name="T1" fmla="*/ 2147483647 h 192"/>
              <a:gd name="T2" fmla="*/ 2147483647 w 486"/>
              <a:gd name="T3" fmla="*/ 2147483647 h 192"/>
              <a:gd name="T4" fmla="*/ 2147483647 w 486"/>
              <a:gd name="T5" fmla="*/ 2147483647 h 192"/>
              <a:gd name="T6" fmla="*/ 2147483647 w 486"/>
              <a:gd name="T7" fmla="*/ 2147483647 h 192"/>
              <a:gd name="T8" fmla="*/ 2147483647 w 486"/>
              <a:gd name="T9" fmla="*/ 2147483647 h 192"/>
              <a:gd name="T10" fmla="*/ 2147483647 w 486"/>
              <a:gd name="T11" fmla="*/ 2147483647 h 192"/>
              <a:gd name="T12" fmla="*/ 2147483647 w 486"/>
              <a:gd name="T13" fmla="*/ 2147483647 h 192"/>
              <a:gd name="T14" fmla="*/ 2147483647 w 486"/>
              <a:gd name="T15" fmla="*/ 2147483647 h 192"/>
              <a:gd name="T16" fmla="*/ 2147483647 w 486"/>
              <a:gd name="T17" fmla="*/ 2147483647 h 192"/>
              <a:gd name="T18" fmla="*/ 2147483647 w 486"/>
              <a:gd name="T19" fmla="*/ 2147483647 h 192"/>
              <a:gd name="T20" fmla="*/ 2147483647 w 486"/>
              <a:gd name="T21" fmla="*/ 2147483647 h 192"/>
              <a:gd name="T22" fmla="*/ 2147483647 w 486"/>
              <a:gd name="T23" fmla="*/ 2147483647 h 192"/>
              <a:gd name="T24" fmla="*/ 2147483647 w 486"/>
              <a:gd name="T25" fmla="*/ 2147483647 h 192"/>
              <a:gd name="T26" fmla="*/ 2147483647 w 486"/>
              <a:gd name="T27" fmla="*/ 2147483647 h 192"/>
              <a:gd name="T28" fmla="*/ 2147483647 w 486"/>
              <a:gd name="T29" fmla="*/ 0 h 192"/>
              <a:gd name="T30" fmla="*/ 2147483647 w 486"/>
              <a:gd name="T31" fmla="*/ 2147483647 h 192"/>
              <a:gd name="T32" fmla="*/ 2147483647 w 486"/>
              <a:gd name="T33" fmla="*/ 2147483647 h 192"/>
              <a:gd name="T34" fmla="*/ 2147483647 w 486"/>
              <a:gd name="T35" fmla="*/ 2147483647 h 192"/>
              <a:gd name="T36" fmla="*/ 2147483647 w 486"/>
              <a:gd name="T37" fmla="*/ 2147483647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6" h="192">
                <a:moveTo>
                  <a:pt x="198" y="24"/>
                </a:moveTo>
                <a:cubicBezTo>
                  <a:pt x="159" y="34"/>
                  <a:pt x="129" y="49"/>
                  <a:pt x="94" y="64"/>
                </a:cubicBezTo>
                <a:cubicBezTo>
                  <a:pt x="8" y="102"/>
                  <a:pt x="76" y="60"/>
                  <a:pt x="22" y="96"/>
                </a:cubicBezTo>
                <a:cubicBezTo>
                  <a:pt x="17" y="112"/>
                  <a:pt x="11" y="128"/>
                  <a:pt x="6" y="144"/>
                </a:cubicBezTo>
                <a:cubicBezTo>
                  <a:pt x="0" y="161"/>
                  <a:pt x="59" y="185"/>
                  <a:pt x="70" y="192"/>
                </a:cubicBezTo>
                <a:cubicBezTo>
                  <a:pt x="84" y="190"/>
                  <a:pt x="131" y="187"/>
                  <a:pt x="150" y="176"/>
                </a:cubicBezTo>
                <a:cubicBezTo>
                  <a:pt x="167" y="167"/>
                  <a:pt x="180" y="150"/>
                  <a:pt x="198" y="144"/>
                </a:cubicBezTo>
                <a:cubicBezTo>
                  <a:pt x="214" y="139"/>
                  <a:pt x="230" y="133"/>
                  <a:pt x="246" y="128"/>
                </a:cubicBezTo>
                <a:cubicBezTo>
                  <a:pt x="254" y="125"/>
                  <a:pt x="270" y="120"/>
                  <a:pt x="270" y="120"/>
                </a:cubicBezTo>
                <a:cubicBezTo>
                  <a:pt x="309" y="126"/>
                  <a:pt x="324" y="126"/>
                  <a:pt x="358" y="136"/>
                </a:cubicBezTo>
                <a:cubicBezTo>
                  <a:pt x="374" y="141"/>
                  <a:pt x="406" y="152"/>
                  <a:pt x="406" y="152"/>
                </a:cubicBezTo>
                <a:cubicBezTo>
                  <a:pt x="450" y="145"/>
                  <a:pt x="472" y="147"/>
                  <a:pt x="486" y="104"/>
                </a:cubicBezTo>
                <a:cubicBezTo>
                  <a:pt x="477" y="68"/>
                  <a:pt x="474" y="52"/>
                  <a:pt x="438" y="40"/>
                </a:cubicBezTo>
                <a:cubicBezTo>
                  <a:pt x="430" y="32"/>
                  <a:pt x="424" y="21"/>
                  <a:pt x="414" y="16"/>
                </a:cubicBezTo>
                <a:cubicBezTo>
                  <a:pt x="399" y="8"/>
                  <a:pt x="366" y="0"/>
                  <a:pt x="366" y="0"/>
                </a:cubicBezTo>
                <a:cubicBezTo>
                  <a:pt x="329" y="3"/>
                  <a:pt x="291" y="3"/>
                  <a:pt x="254" y="8"/>
                </a:cubicBezTo>
                <a:cubicBezTo>
                  <a:pt x="232" y="11"/>
                  <a:pt x="211" y="17"/>
                  <a:pt x="190" y="24"/>
                </a:cubicBezTo>
                <a:cubicBezTo>
                  <a:pt x="182" y="27"/>
                  <a:pt x="158" y="32"/>
                  <a:pt x="166" y="32"/>
                </a:cubicBezTo>
                <a:cubicBezTo>
                  <a:pt x="177" y="32"/>
                  <a:pt x="187" y="27"/>
                  <a:pt x="198" y="24"/>
                </a:cubicBezTo>
                <a:close/>
              </a:path>
            </a:pathLst>
          </a:custGeom>
          <a:solidFill>
            <a:srgbClr val="FFCC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Freeform 155"/>
          <p:cNvSpPr>
            <a:spLocks/>
          </p:cNvSpPr>
          <p:nvPr/>
        </p:nvSpPr>
        <p:spPr bwMode="auto">
          <a:xfrm>
            <a:off x="8283575" y="3919538"/>
            <a:ext cx="430213" cy="573087"/>
          </a:xfrm>
          <a:custGeom>
            <a:avLst/>
            <a:gdLst>
              <a:gd name="T0" fmla="*/ 2147483647 w 386"/>
              <a:gd name="T1" fmla="*/ 2147483647 h 488"/>
              <a:gd name="T2" fmla="*/ 2147483647 w 386"/>
              <a:gd name="T3" fmla="*/ 2147483647 h 488"/>
              <a:gd name="T4" fmla="*/ 2147483647 w 386"/>
              <a:gd name="T5" fmla="*/ 2147483647 h 488"/>
              <a:gd name="T6" fmla="*/ 2147483647 w 386"/>
              <a:gd name="T7" fmla="*/ 2147483647 h 488"/>
              <a:gd name="T8" fmla="*/ 2147483647 w 386"/>
              <a:gd name="T9" fmla="*/ 2147483647 h 488"/>
              <a:gd name="T10" fmla="*/ 2147483647 w 386"/>
              <a:gd name="T11" fmla="*/ 2147483647 h 488"/>
              <a:gd name="T12" fmla="*/ 2147483647 w 386"/>
              <a:gd name="T13" fmla="*/ 2147483647 h 488"/>
              <a:gd name="T14" fmla="*/ 2147483647 w 386"/>
              <a:gd name="T15" fmla="*/ 2147483647 h 488"/>
              <a:gd name="T16" fmla="*/ 2147483647 w 386"/>
              <a:gd name="T17" fmla="*/ 2147483647 h 488"/>
              <a:gd name="T18" fmla="*/ 2147483647 w 386"/>
              <a:gd name="T19" fmla="*/ 2147483647 h 488"/>
              <a:gd name="T20" fmla="*/ 2147483647 w 386"/>
              <a:gd name="T21" fmla="*/ 2147483647 h 488"/>
              <a:gd name="T22" fmla="*/ 2147483647 w 386"/>
              <a:gd name="T23" fmla="*/ 2147483647 h 488"/>
              <a:gd name="T24" fmla="*/ 2147483647 w 386"/>
              <a:gd name="T25" fmla="*/ 2147483647 h 488"/>
              <a:gd name="T26" fmla="*/ 2147483647 w 386"/>
              <a:gd name="T27" fmla="*/ 2147483647 h 488"/>
              <a:gd name="T28" fmla="*/ 2147483647 w 386"/>
              <a:gd name="T29" fmla="*/ 2147483647 h 488"/>
              <a:gd name="T30" fmla="*/ 2147483647 w 386"/>
              <a:gd name="T31" fmla="*/ 2147483647 h 488"/>
              <a:gd name="T32" fmla="*/ 2147483647 w 386"/>
              <a:gd name="T33" fmla="*/ 2147483647 h 488"/>
              <a:gd name="T34" fmla="*/ 2147483647 w 386"/>
              <a:gd name="T35" fmla="*/ 0 h 488"/>
              <a:gd name="T36" fmla="*/ 2147483647 w 386"/>
              <a:gd name="T37" fmla="*/ 2147483647 h 488"/>
              <a:gd name="T38" fmla="*/ 2147483647 w 386"/>
              <a:gd name="T39" fmla="*/ 2147483647 h 4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6" h="488">
                <a:moveTo>
                  <a:pt x="250" y="48"/>
                </a:moveTo>
                <a:cubicBezTo>
                  <a:pt x="185" y="70"/>
                  <a:pt x="226" y="112"/>
                  <a:pt x="186" y="152"/>
                </a:cubicBezTo>
                <a:cubicBezTo>
                  <a:pt x="159" y="179"/>
                  <a:pt x="119" y="176"/>
                  <a:pt x="90" y="200"/>
                </a:cubicBezTo>
                <a:cubicBezTo>
                  <a:pt x="81" y="207"/>
                  <a:pt x="75" y="217"/>
                  <a:pt x="66" y="224"/>
                </a:cubicBezTo>
                <a:cubicBezTo>
                  <a:pt x="51" y="236"/>
                  <a:pt x="18" y="256"/>
                  <a:pt x="18" y="256"/>
                </a:cubicBezTo>
                <a:cubicBezTo>
                  <a:pt x="0" y="309"/>
                  <a:pt x="38" y="304"/>
                  <a:pt x="74" y="328"/>
                </a:cubicBezTo>
                <a:cubicBezTo>
                  <a:pt x="82" y="352"/>
                  <a:pt x="90" y="376"/>
                  <a:pt x="98" y="400"/>
                </a:cubicBezTo>
                <a:cubicBezTo>
                  <a:pt x="101" y="409"/>
                  <a:pt x="176" y="422"/>
                  <a:pt x="186" y="424"/>
                </a:cubicBezTo>
                <a:cubicBezTo>
                  <a:pt x="211" y="449"/>
                  <a:pt x="213" y="469"/>
                  <a:pt x="242" y="488"/>
                </a:cubicBezTo>
                <a:cubicBezTo>
                  <a:pt x="258" y="483"/>
                  <a:pt x="274" y="477"/>
                  <a:pt x="290" y="472"/>
                </a:cubicBezTo>
                <a:cubicBezTo>
                  <a:pt x="306" y="467"/>
                  <a:pt x="306" y="424"/>
                  <a:pt x="306" y="424"/>
                </a:cubicBezTo>
                <a:cubicBezTo>
                  <a:pt x="301" y="408"/>
                  <a:pt x="295" y="392"/>
                  <a:pt x="290" y="376"/>
                </a:cubicBezTo>
                <a:cubicBezTo>
                  <a:pt x="287" y="367"/>
                  <a:pt x="273" y="366"/>
                  <a:pt x="266" y="360"/>
                </a:cubicBezTo>
                <a:cubicBezTo>
                  <a:pt x="243" y="341"/>
                  <a:pt x="242" y="336"/>
                  <a:pt x="226" y="312"/>
                </a:cubicBezTo>
                <a:cubicBezTo>
                  <a:pt x="238" y="229"/>
                  <a:pt x="261" y="198"/>
                  <a:pt x="330" y="152"/>
                </a:cubicBezTo>
                <a:cubicBezTo>
                  <a:pt x="342" y="135"/>
                  <a:pt x="360" y="122"/>
                  <a:pt x="370" y="104"/>
                </a:cubicBezTo>
                <a:cubicBezTo>
                  <a:pt x="378" y="89"/>
                  <a:pt x="386" y="56"/>
                  <a:pt x="386" y="56"/>
                </a:cubicBezTo>
                <a:cubicBezTo>
                  <a:pt x="376" y="17"/>
                  <a:pt x="367" y="12"/>
                  <a:pt x="330" y="0"/>
                </a:cubicBezTo>
                <a:cubicBezTo>
                  <a:pt x="324" y="2"/>
                  <a:pt x="241" y="20"/>
                  <a:pt x="234" y="40"/>
                </a:cubicBezTo>
                <a:cubicBezTo>
                  <a:pt x="232" y="46"/>
                  <a:pt x="245" y="45"/>
                  <a:pt x="250" y="48"/>
                </a:cubicBezTo>
                <a:close/>
              </a:path>
            </a:pathLst>
          </a:custGeom>
          <a:solidFill>
            <a:srgbClr val="FFCC00">
              <a:alpha val="74901"/>
            </a:srgb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Text Box 157"/>
          <p:cNvSpPr txBox="1">
            <a:spLocks noChangeArrowheads="1"/>
          </p:cNvSpPr>
          <p:nvPr/>
        </p:nvSpPr>
        <p:spPr bwMode="auto">
          <a:xfrm>
            <a:off x="5037138" y="1833563"/>
            <a:ext cx="1638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CC"/>
                </a:solidFill>
                <a:effectLst/>
                <a:uLnTx/>
                <a:uFillTx/>
                <a:latin typeface="Arial" charset="0"/>
                <a:cs typeface="Arial" charset="0"/>
              </a:rPr>
              <a:t>Commercial 1</a:t>
            </a:r>
          </a:p>
        </p:txBody>
      </p:sp>
      <p:sp>
        <p:nvSpPr>
          <p:cNvPr id="90" name="Text Box 158"/>
          <p:cNvSpPr txBox="1">
            <a:spLocks noChangeArrowheads="1"/>
          </p:cNvSpPr>
          <p:nvPr/>
        </p:nvSpPr>
        <p:spPr bwMode="auto">
          <a:xfrm>
            <a:off x="7131050" y="1833563"/>
            <a:ext cx="1638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CC"/>
                </a:solidFill>
                <a:effectLst/>
                <a:uLnTx/>
                <a:uFillTx/>
                <a:latin typeface="Arial" charset="0"/>
                <a:cs typeface="Arial" charset="0"/>
              </a:rPr>
              <a:t>Commercial 2</a:t>
            </a:r>
          </a:p>
        </p:txBody>
      </p:sp>
    </p:spTree>
    <p:extLst>
      <p:ext uri="{BB962C8B-B14F-4D97-AF65-F5344CB8AC3E}">
        <p14:creationId xmlns:p14="http://schemas.microsoft.com/office/powerpoint/2010/main" val="112519093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2638778"/>
            <a:ext cx="9144000" cy="4219222"/>
            <a:chOff x="0" y="2638778"/>
            <a:chExt cx="9144000" cy="4219222"/>
          </a:xfrm>
        </p:grpSpPr>
        <p:pic>
          <p:nvPicPr>
            <p:cNvPr id="10" name="Picture 9" descr="green bg_gradient.png"/>
            <p:cNvPicPr>
              <a:picLocks noChangeAspect="1"/>
            </p:cNvPicPr>
            <p:nvPr/>
          </p:nvPicPr>
          <p:blipFill>
            <a:blip r:embed="rId2"/>
            <a:srcRect t="38477"/>
            <a:stretch>
              <a:fillRect/>
            </a:stretch>
          </p:blipFill>
          <p:spPr>
            <a:xfrm>
              <a:off x="0" y="2638778"/>
              <a:ext cx="9144000" cy="4219222"/>
            </a:xfrm>
            <a:prstGeom prst="rect">
              <a:avLst/>
            </a:prstGeom>
          </p:spPr>
        </p:pic>
        <p:pic>
          <p:nvPicPr>
            <p:cNvPr id="6" name="Picture 5"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grpSp>
      <p:sp>
        <p:nvSpPr>
          <p:cNvPr id="2" name="Title 1"/>
          <p:cNvSpPr>
            <a:spLocks noGrp="1"/>
          </p:cNvSpPr>
          <p:nvPr>
            <p:ph type="title"/>
          </p:nvPr>
        </p:nvSpPr>
        <p:spPr/>
        <p:txBody>
          <a:bodyPr/>
          <a:lstStyle/>
          <a:p>
            <a:r>
              <a:rPr lang="en-US" dirty="0" smtClean="0"/>
              <a:t>GeoDesign – The Challenge</a:t>
            </a:r>
            <a:endParaRPr lang="en-US" dirty="0"/>
          </a:p>
        </p:txBody>
      </p:sp>
    </p:spTree>
    <p:extLst>
      <p:ext uri="{BB962C8B-B14F-4D97-AF65-F5344CB8AC3E}">
        <p14:creationId xmlns:p14="http://schemas.microsoft.com/office/powerpoint/2010/main" val="422993125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What is Design?</a:t>
            </a:r>
            <a:endParaRPr lang="en-US" dirty="0"/>
          </a:p>
        </p:txBody>
      </p:sp>
      <p:sp>
        <p:nvSpPr>
          <p:cNvPr id="26" name="Text Box 2"/>
          <p:cNvSpPr txBox="1">
            <a:spLocks noChangeArrowheads="1"/>
          </p:cNvSpPr>
          <p:nvPr/>
        </p:nvSpPr>
        <p:spPr bwMode="auto">
          <a:xfrm>
            <a:off x="428625" y="2501900"/>
            <a:ext cx="8148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i="1">
                <a:solidFill>
                  <a:srgbClr val="FF9966"/>
                </a:solidFill>
                <a:latin typeface="Arial Narrow" pitchFamily="34" charset="0"/>
              </a:rPr>
              <a:t>Design is the thought process comprising the creation of an entity.</a:t>
            </a:r>
          </a:p>
        </p:txBody>
      </p:sp>
      <p:grpSp>
        <p:nvGrpSpPr>
          <p:cNvPr id="27" name="Group 3"/>
          <p:cNvGrpSpPr>
            <a:grpSpLocks/>
          </p:cNvGrpSpPr>
          <p:nvPr/>
        </p:nvGrpSpPr>
        <p:grpSpPr bwMode="auto">
          <a:xfrm>
            <a:off x="685800" y="2959100"/>
            <a:ext cx="635000" cy="1179513"/>
            <a:chOff x="432" y="1864"/>
            <a:chExt cx="400" cy="743"/>
          </a:xfrm>
        </p:grpSpPr>
        <p:sp>
          <p:nvSpPr>
            <p:cNvPr id="28" name="Line 4"/>
            <p:cNvSpPr>
              <a:spLocks noChangeShapeType="1"/>
            </p:cNvSpPr>
            <p:nvPr/>
          </p:nvSpPr>
          <p:spPr bwMode="auto">
            <a:xfrm>
              <a:off x="630" y="1864"/>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Text Box 5"/>
            <p:cNvSpPr txBox="1">
              <a:spLocks noChangeArrowheads="1"/>
            </p:cNvSpPr>
            <p:nvPr/>
          </p:nvSpPr>
          <p:spPr bwMode="auto">
            <a:xfrm>
              <a:off x="432" y="2087"/>
              <a:ext cx="400"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verb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vs.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noun</a:t>
              </a:r>
            </a:p>
          </p:txBody>
        </p:sp>
      </p:grpSp>
      <p:grpSp>
        <p:nvGrpSpPr>
          <p:cNvPr id="30" name="Group 6"/>
          <p:cNvGrpSpPr>
            <a:grpSpLocks/>
          </p:cNvGrpSpPr>
          <p:nvPr/>
        </p:nvGrpSpPr>
        <p:grpSpPr bwMode="auto">
          <a:xfrm>
            <a:off x="2133600" y="2959100"/>
            <a:ext cx="1030288" cy="1790700"/>
            <a:chOff x="1344" y="1864"/>
            <a:chExt cx="649" cy="1128"/>
          </a:xfrm>
        </p:grpSpPr>
        <p:sp>
          <p:nvSpPr>
            <p:cNvPr id="31" name="Line 7"/>
            <p:cNvSpPr>
              <a:spLocks noChangeShapeType="1"/>
            </p:cNvSpPr>
            <p:nvPr/>
          </p:nvSpPr>
          <p:spPr bwMode="auto">
            <a:xfrm>
              <a:off x="1670" y="1864"/>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Text Box 8"/>
            <p:cNvSpPr txBox="1">
              <a:spLocks noChangeArrowheads="1"/>
            </p:cNvSpPr>
            <p:nvPr/>
          </p:nvSpPr>
          <p:spPr bwMode="auto">
            <a:xfrm>
              <a:off x="1344" y="2087"/>
              <a:ext cx="649"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insight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intuition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reason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synthesis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99"/>
                  </a:solidFill>
                  <a:effectLst/>
                  <a:uLnTx/>
                  <a:uFillTx/>
                  <a:latin typeface="Arial" charset="0"/>
                  <a:cs typeface="Arial"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tools</a:t>
              </a:r>
            </a:p>
          </p:txBody>
        </p:sp>
      </p:grpSp>
      <p:grpSp>
        <p:nvGrpSpPr>
          <p:cNvPr id="33" name="Group 9"/>
          <p:cNvGrpSpPr>
            <a:grpSpLocks/>
          </p:cNvGrpSpPr>
          <p:nvPr/>
        </p:nvGrpSpPr>
        <p:grpSpPr bwMode="auto">
          <a:xfrm>
            <a:off x="3276600" y="2959100"/>
            <a:ext cx="895350" cy="1179513"/>
            <a:chOff x="2064" y="1864"/>
            <a:chExt cx="564" cy="743"/>
          </a:xfrm>
        </p:grpSpPr>
        <p:sp>
          <p:nvSpPr>
            <p:cNvPr id="34" name="Line 10"/>
            <p:cNvSpPr>
              <a:spLocks noChangeShapeType="1"/>
            </p:cNvSpPr>
            <p:nvPr/>
          </p:nvSpPr>
          <p:spPr bwMode="auto">
            <a:xfrm>
              <a:off x="2347" y="1864"/>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Text Box 11"/>
            <p:cNvSpPr txBox="1">
              <a:spLocks noChangeArrowheads="1"/>
            </p:cNvSpPr>
            <p:nvPr/>
          </p:nvSpPr>
          <p:spPr bwMode="auto">
            <a:xfrm>
              <a:off x="2064" y="2087"/>
              <a:ext cx="56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process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vs.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product</a:t>
              </a:r>
            </a:p>
          </p:txBody>
        </p:sp>
      </p:grpSp>
      <p:grpSp>
        <p:nvGrpSpPr>
          <p:cNvPr id="36" name="Group 12"/>
          <p:cNvGrpSpPr>
            <a:grpSpLocks/>
          </p:cNvGrpSpPr>
          <p:nvPr/>
        </p:nvGrpSpPr>
        <p:grpSpPr bwMode="auto">
          <a:xfrm>
            <a:off x="4392613" y="2959100"/>
            <a:ext cx="1074737" cy="1179513"/>
            <a:chOff x="2767" y="1864"/>
            <a:chExt cx="677" cy="743"/>
          </a:xfrm>
        </p:grpSpPr>
        <p:sp>
          <p:nvSpPr>
            <p:cNvPr id="37" name="Line 13"/>
            <p:cNvSpPr>
              <a:spLocks noChangeShapeType="1"/>
            </p:cNvSpPr>
            <p:nvPr/>
          </p:nvSpPr>
          <p:spPr bwMode="auto">
            <a:xfrm>
              <a:off x="3106" y="1864"/>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Text Box 14"/>
            <p:cNvSpPr txBox="1">
              <a:spLocks noChangeArrowheads="1"/>
            </p:cNvSpPr>
            <p:nvPr/>
          </p:nvSpPr>
          <p:spPr bwMode="auto">
            <a:xfrm>
              <a:off x="2767" y="2087"/>
              <a:ext cx="677"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preceding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during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after</a:t>
              </a:r>
            </a:p>
          </p:txBody>
        </p:sp>
      </p:grpSp>
      <p:grpSp>
        <p:nvGrpSpPr>
          <p:cNvPr id="39" name="Group 15"/>
          <p:cNvGrpSpPr>
            <a:grpSpLocks/>
          </p:cNvGrpSpPr>
          <p:nvPr/>
        </p:nvGrpSpPr>
        <p:grpSpPr bwMode="auto">
          <a:xfrm>
            <a:off x="5865813" y="2959100"/>
            <a:ext cx="1525587" cy="1179513"/>
            <a:chOff x="3695" y="1864"/>
            <a:chExt cx="961" cy="743"/>
          </a:xfrm>
        </p:grpSpPr>
        <p:sp>
          <p:nvSpPr>
            <p:cNvPr id="40" name="Line 16"/>
            <p:cNvSpPr>
              <a:spLocks noChangeShapeType="1"/>
            </p:cNvSpPr>
            <p:nvPr/>
          </p:nvSpPr>
          <p:spPr bwMode="auto">
            <a:xfrm>
              <a:off x="4177" y="1864"/>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Text Box 17"/>
            <p:cNvSpPr txBox="1">
              <a:spLocks noChangeArrowheads="1"/>
            </p:cNvSpPr>
            <p:nvPr/>
          </p:nvSpPr>
          <p:spPr bwMode="auto">
            <a:xfrm>
              <a:off x="3695" y="2087"/>
              <a:ext cx="961"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imagination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sensible reality</a:t>
              </a:r>
            </a:p>
          </p:txBody>
        </p:sp>
      </p:grpSp>
      <p:grpSp>
        <p:nvGrpSpPr>
          <p:cNvPr id="42" name="Group 18"/>
          <p:cNvGrpSpPr>
            <a:grpSpLocks/>
          </p:cNvGrpSpPr>
          <p:nvPr/>
        </p:nvGrpSpPr>
        <p:grpSpPr bwMode="auto">
          <a:xfrm>
            <a:off x="7543800" y="2959100"/>
            <a:ext cx="1174750" cy="1800225"/>
            <a:chOff x="4831" y="1864"/>
            <a:chExt cx="740" cy="1134"/>
          </a:xfrm>
        </p:grpSpPr>
        <p:sp>
          <p:nvSpPr>
            <p:cNvPr id="43" name="Line 19"/>
            <p:cNvSpPr>
              <a:spLocks noChangeShapeType="1"/>
            </p:cNvSpPr>
            <p:nvPr/>
          </p:nvSpPr>
          <p:spPr bwMode="auto">
            <a:xfrm>
              <a:off x="5202" y="1864"/>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 Box 20"/>
            <p:cNvSpPr txBox="1">
              <a:spLocks noChangeArrowheads="1"/>
            </p:cNvSpPr>
            <p:nvPr/>
          </p:nvSpPr>
          <p:spPr bwMode="auto">
            <a:xfrm>
              <a:off x="4831" y="2087"/>
              <a:ext cx="740"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physical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temporal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conceptual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Relational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99"/>
                  </a:solidFill>
                  <a:effectLst/>
                  <a:uLnTx/>
                  <a:uFillTx/>
                  <a:latin typeface="Arial" charset="0"/>
                  <a:cs typeface="Arial"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complex</a:t>
              </a:r>
            </a:p>
          </p:txBody>
        </p:sp>
      </p:grpSp>
    </p:spTree>
    <p:extLst>
      <p:ext uri="{BB962C8B-B14F-4D97-AF65-F5344CB8AC3E}">
        <p14:creationId xmlns:p14="http://schemas.microsoft.com/office/powerpoint/2010/main" val="2636631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Title</a:t>
            </a:r>
            <a:endParaRPr lang="en-US" dirty="0"/>
          </a:p>
        </p:txBody>
      </p:sp>
      <p:sp>
        <p:nvSpPr>
          <p:cNvPr id="3" name="Text Box 4"/>
          <p:cNvSpPr txBox="1">
            <a:spLocks noChangeArrowheads="1"/>
          </p:cNvSpPr>
          <p:nvPr/>
        </p:nvSpPr>
        <p:spPr bwMode="auto">
          <a:xfrm>
            <a:off x="0" y="2071688"/>
            <a:ext cx="914400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Challenge #1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CC"/>
                </a:solidFill>
                <a:effectLst/>
                <a:uLnTx/>
                <a:uFillTx/>
                <a:latin typeface="Arial" charset="0"/>
                <a:cs typeface="Arial" charset="0"/>
              </a:rPr>
              <a:t>Develop a comprehensive understanding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CC"/>
                </a:solidFill>
                <a:effectLst/>
                <a:uLnTx/>
                <a:uFillTx/>
                <a:latin typeface="Arial" charset="0"/>
                <a:cs typeface="Arial" charset="0"/>
              </a:rPr>
              <a:t>of geodesign and then work together to translate that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CC"/>
                </a:solidFill>
                <a:effectLst/>
                <a:uLnTx/>
                <a:uFillTx/>
                <a:latin typeface="Arial" charset="0"/>
                <a:cs typeface="Arial" charset="0"/>
              </a:rPr>
              <a:t>understanding into a shared vision.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definition and scope of geodesign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the nature of design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the technology of geodesign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what it means to be a designer (geo-designer</a:t>
            </a:r>
            <a:r>
              <a:rPr kumimoji="0" lang="en-US" sz="2000" b="0" i="0" u="none" strike="noStrike" kern="0" cap="none" spc="0" normalizeH="0" baseline="0" noProof="0" dirty="0" smtClean="0">
                <a:ln>
                  <a:noFill/>
                </a:ln>
                <a:solidFill>
                  <a:srgbClr val="FFFFCC"/>
                </a:solidFill>
                <a:effectLst/>
                <a:uLnTx/>
                <a:uFillTx/>
                <a:latin typeface="Arial" charset="0"/>
                <a:cs typeface="Arial" charset="0"/>
              </a:rPr>
              <a:t>)</a:t>
            </a:r>
            <a:endParaRPr kumimoji="0" lang="en-US" sz="2000" b="0" i="0"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8577871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Title</a:t>
            </a:r>
            <a:endParaRPr lang="en-US" dirty="0"/>
          </a:p>
        </p:txBody>
      </p:sp>
      <p:sp>
        <p:nvSpPr>
          <p:cNvPr id="3" name="Text Box 4"/>
          <p:cNvSpPr txBox="1">
            <a:spLocks noChangeArrowheads="1"/>
          </p:cNvSpPr>
          <p:nvPr/>
        </p:nvSpPr>
        <p:spPr bwMode="auto">
          <a:xfrm>
            <a:off x="0" y="1524000"/>
            <a:ext cx="914400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Challenge #2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CC"/>
                </a:solidFill>
                <a:effectLst/>
                <a:uLnTx/>
                <a:uFillTx/>
                <a:latin typeface="Arial" charset="0"/>
                <a:cs typeface="Arial" charset="0"/>
              </a:rPr>
              <a:t>Develop an appropriate “design centric” GIS technology.</a:t>
            </a:r>
            <a:endParaRPr kumimoji="0" lang="en-US" sz="2000" b="0" i="0"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cs typeface="Arial" charset="0"/>
            </a:endParaRPr>
          </a:p>
        </p:txBody>
      </p:sp>
      <p:sp>
        <p:nvSpPr>
          <p:cNvPr id="5" name="Text Box 4"/>
          <p:cNvSpPr txBox="1">
            <a:spLocks noChangeArrowheads="1"/>
          </p:cNvSpPr>
          <p:nvPr/>
        </p:nvSpPr>
        <p:spPr bwMode="auto">
          <a:xfrm>
            <a:off x="1828800" y="3429000"/>
            <a:ext cx="52578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Easy to understand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Easy to use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Condition assessment tools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Rapid creation and modification of entities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On-the-fly 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Dashboard authoring tools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Scenario management tools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CC"/>
                </a:solidFill>
                <a:effectLst/>
                <a:uLnTx/>
                <a:uFillTx/>
                <a:latin typeface="Arial" charset="0"/>
                <a:cs typeface="Arial" charset="0"/>
              </a:rPr>
              <a:t>Collaboration environment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6227622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Title</a:t>
            </a:r>
            <a:endParaRPr lang="en-US" dirty="0"/>
          </a:p>
        </p:txBody>
      </p:sp>
      <p:sp>
        <p:nvSpPr>
          <p:cNvPr id="3" name="Text Box 4"/>
          <p:cNvSpPr txBox="1">
            <a:spLocks noChangeArrowheads="1"/>
          </p:cNvSpPr>
          <p:nvPr/>
        </p:nvSpPr>
        <p:spPr bwMode="auto">
          <a:xfrm>
            <a:off x="0" y="1524000"/>
            <a:ext cx="9144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9966"/>
                </a:solidFill>
                <a:effectLst/>
                <a:uLnTx/>
                <a:uFillTx/>
                <a:latin typeface="Arial" charset="0"/>
                <a:cs typeface="Arial" charset="0"/>
              </a:rPr>
              <a:t>Challenge #3</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CC"/>
                </a:solidFill>
                <a:effectLst/>
                <a:uLnTx/>
                <a:uFillTx/>
                <a:latin typeface="Arial" charset="0"/>
                <a:cs typeface="Arial" charset="0"/>
              </a:rPr>
              <a:t>Apply that technology to a wide variety of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CC"/>
                </a:solidFill>
                <a:effectLst/>
                <a:uLnTx/>
                <a:uFillTx/>
                <a:latin typeface="Arial" charset="0"/>
                <a:cs typeface="Arial" charset="0"/>
              </a:rPr>
              <a:t>geo-spatial design problems.</a:t>
            </a:r>
            <a:endParaRPr kumimoji="0" lang="en-US" sz="2000" b="0" i="0" u="none" strike="noStrike" kern="0" cap="none" spc="0" normalizeH="0" baseline="0" noProof="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sp>
        <p:nvSpPr>
          <p:cNvPr id="5" name="Text Box 4"/>
          <p:cNvSpPr txBox="1">
            <a:spLocks noChangeArrowheads="1"/>
          </p:cNvSpPr>
          <p:nvPr/>
        </p:nvSpPr>
        <p:spPr bwMode="auto">
          <a:xfrm>
            <a:off x="3200400" y="3657600"/>
            <a:ext cx="27749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Financial Services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Forestry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Health Care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Human Services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Mining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Petroleum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sp>
        <p:nvSpPr>
          <p:cNvPr id="6" name="Text Box 4"/>
          <p:cNvSpPr txBox="1">
            <a:spLocks noChangeArrowheads="1"/>
          </p:cNvSpPr>
          <p:nvPr/>
        </p:nvSpPr>
        <p:spPr bwMode="auto">
          <a:xfrm>
            <a:off x="6140450" y="3657600"/>
            <a:ext cx="277495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Public Safety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State &amp; Local Gov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Surveying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Telecommunications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Transportation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Utilities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Water Resources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CC"/>
              </a:solidFill>
              <a:effectLst/>
              <a:uLnTx/>
              <a:uFillTx/>
              <a:latin typeface="Arial" charset="0"/>
              <a:cs typeface="Arial" charset="0"/>
            </a:endParaRPr>
          </a:p>
        </p:txBody>
      </p:sp>
      <p:sp>
        <p:nvSpPr>
          <p:cNvPr id="7" name="Text Box 4"/>
          <p:cNvSpPr txBox="1">
            <a:spLocks noChangeArrowheads="1"/>
          </p:cNvSpPr>
          <p:nvPr/>
        </p:nvSpPr>
        <p:spPr bwMode="auto">
          <a:xfrm>
            <a:off x="228600" y="3657600"/>
            <a:ext cx="277495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Agriculture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Conservation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Defense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Education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Engineering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Facilities Management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CC"/>
                </a:solidFill>
                <a:effectLst/>
                <a:uLnTx/>
                <a:uFillTx/>
                <a:latin typeface="Arial" charset="0"/>
                <a:cs typeface="Arial" charset="0"/>
              </a:rPr>
              <a:t>Federal Government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CC"/>
              </a:solidFill>
              <a:effectLst/>
              <a:uLnTx/>
              <a:uFillTx/>
              <a:latin typeface="Arial" charset="0"/>
              <a:cs typeface="Arial" charset="0"/>
            </a:endParaRPr>
          </a:p>
        </p:txBody>
      </p:sp>
    </p:spTree>
    <p:extLst>
      <p:ext uri="{BB962C8B-B14F-4D97-AF65-F5344CB8AC3E}">
        <p14:creationId xmlns:p14="http://schemas.microsoft.com/office/powerpoint/2010/main" val="39763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Title</a:t>
            </a:r>
            <a:endParaRPr lang="en-US" dirty="0"/>
          </a:p>
        </p:txBody>
      </p:sp>
      <p:sp>
        <p:nvSpPr>
          <p:cNvPr id="3" name="Text Box 4"/>
          <p:cNvSpPr txBox="1">
            <a:spLocks noChangeArrowheads="1"/>
          </p:cNvSpPr>
          <p:nvPr/>
        </p:nvSpPr>
        <p:spPr bwMode="auto">
          <a:xfrm>
            <a:off x="0" y="2071688"/>
            <a:ext cx="91440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9966"/>
                </a:solidFill>
                <a:effectLst/>
                <a:uLnTx/>
                <a:uFillTx/>
                <a:latin typeface="Arial" charset="0"/>
                <a:cs typeface="Arial" charset="0"/>
              </a:rPr>
              <a:t>Challenge #4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CC"/>
                </a:solidFill>
                <a:effectLst/>
                <a:uLnTx/>
                <a:uFillTx/>
                <a:latin typeface="Arial" charset="0"/>
                <a:cs typeface="Arial" charset="0"/>
              </a:rPr>
              <a:t>Work together to establish a discipline of geodesign,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CC"/>
                </a:solidFill>
                <a:effectLst/>
                <a:uLnTx/>
                <a:uFillTx/>
                <a:latin typeface="Arial" charset="0"/>
                <a:cs typeface="Arial" charset="0"/>
              </a:rPr>
              <a:t>both in practice and academia.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Geographic and Environmental Sciences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Landscape Architecture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Urban and Regional Planning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Architecture and Engineering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Operations Research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Computer Science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CC"/>
                </a:solidFill>
                <a:effectLst/>
                <a:uLnTx/>
                <a:uFillTx/>
                <a:latin typeface="Arial" charset="0"/>
                <a:cs typeface="Arial" charset="0"/>
              </a:rPr>
              <a:t>GIS</a:t>
            </a:r>
          </a:p>
        </p:txBody>
      </p:sp>
    </p:spTree>
    <p:extLst>
      <p:ext uri="{BB962C8B-B14F-4D97-AF65-F5344CB8AC3E}">
        <p14:creationId xmlns:p14="http://schemas.microsoft.com/office/powerpoint/2010/main" val="2528419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9525" y="2071688"/>
            <a:ext cx="914400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Thank you</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1"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1"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FFCC"/>
                </a:solidFill>
                <a:effectLst/>
                <a:uLnTx/>
                <a:uFillTx/>
                <a:latin typeface="Arial" charset="0"/>
                <a:cs typeface="Arial" charset="0"/>
              </a:rPr>
              <a:t>“The best way to predict the future is to create 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1"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FFFFCC"/>
                </a:solidFill>
                <a:effectLst/>
                <a:uLnTx/>
                <a:uFillTx/>
                <a:latin typeface="Arial" charset="0"/>
                <a:cs typeface="Arial" charset="0"/>
              </a:rPr>
              <a:t>… Buckminster Fuller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1"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1"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1"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9966"/>
                </a:solidFill>
                <a:effectLst/>
                <a:uLnTx/>
                <a:uFillTx/>
                <a:latin typeface="Arial" charset="0"/>
                <a:cs typeface="Arial" charset="0"/>
                <a:sym typeface="Wingdings" pitchFamily="2" charset="2"/>
              </a:rPr>
              <a:t>Bill Miller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CC99"/>
              </a:solidFill>
              <a:effectLst/>
              <a:uLnTx/>
              <a:uFillTx/>
              <a:latin typeface="Arial" charset="0"/>
              <a:cs typeface="Arial" charset="0"/>
              <a:sym typeface="Wingdings"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FFCC"/>
                </a:solidFill>
                <a:effectLst/>
                <a:uLnTx/>
                <a:uFillTx/>
                <a:latin typeface="Arial" charset="0"/>
                <a:cs typeface="Arial" charset="0"/>
                <a:sym typeface="Wingdings" pitchFamily="2" charset="2"/>
              </a:rPr>
              <a:t>bill.miller@.com</a:t>
            </a:r>
            <a:endParaRPr kumimoji="0" lang="en-US" sz="1800" b="0" i="0" u="none" strike="noStrike" kern="0" cap="none" spc="0" normalizeH="0" baseline="0" noProof="0" dirty="0">
              <a:ln>
                <a:noFill/>
              </a:ln>
              <a:solidFill>
                <a:srgbClr val="FFFFCC"/>
              </a:solidFill>
              <a:effectLst/>
              <a:uLnTx/>
              <a:uFillTx/>
              <a:latin typeface="Arial" charset="0"/>
              <a:cs typeface="Arial" charset="0"/>
              <a:sym typeface="Wingdings"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99"/>
              </a:solidFill>
              <a:effectLst/>
              <a:uLnTx/>
              <a:uFillTx/>
              <a:latin typeface="Arial" charset="0"/>
              <a:cs typeface="Arial" charset="0"/>
            </a:endParaRPr>
          </a:p>
        </p:txBody>
      </p:sp>
    </p:spTree>
    <p:extLst>
      <p:ext uri="{BB962C8B-B14F-4D97-AF65-F5344CB8AC3E}">
        <p14:creationId xmlns:p14="http://schemas.microsoft.com/office/powerpoint/2010/main" val="339344815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The Nature of Design</a:t>
            </a:r>
            <a:endParaRPr lang="en-US" dirty="0"/>
          </a:p>
        </p:txBody>
      </p:sp>
      <p:sp>
        <p:nvSpPr>
          <p:cNvPr id="23" name="Text Box 2"/>
          <p:cNvSpPr txBox="1">
            <a:spLocks noChangeArrowheads="1"/>
          </p:cNvSpPr>
          <p:nvPr/>
        </p:nvSpPr>
        <p:spPr bwMode="auto">
          <a:xfrm>
            <a:off x="0" y="1612900"/>
            <a:ext cx="9144000"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9966"/>
                </a:solidFill>
                <a:effectLst/>
                <a:uLnTx/>
                <a:uFillTx/>
                <a:latin typeface="Arial" charset="0"/>
                <a:cs typeface="Arial" charset="0"/>
              </a:rPr>
              <a:t>What makes design unique?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Imagination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from imagination to rendition with zero impedance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Visualization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maps, 3D views, animations, charts, reports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CC99"/>
                </a:solidFill>
                <a:effectLst/>
                <a:uLnTx/>
                <a:uFillTx/>
                <a:latin typeface="Arial" charset="0"/>
                <a:cs typeface="Arial" charset="0"/>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99"/>
                </a:solidFill>
                <a:effectLst/>
                <a:uLnTx/>
                <a:uFillTx/>
                <a:latin typeface="Arial" charset="0"/>
                <a:cs typeface="Arial" charset="0"/>
              </a:rPr>
              <a:t>on the fly (as we design) and fully developed reports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a:ln>
                  <a:noFill/>
                </a:ln>
                <a:solidFill>
                  <a:srgbClr val="FFFF00"/>
                </a:solidFill>
                <a:effectLst/>
                <a:uLnTx/>
                <a:uFillTx/>
                <a:latin typeface="Arial" charset="0"/>
                <a:cs typeface="Arial" charset="0"/>
              </a:rPr>
              <a:t>Rapid Iteration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sp>
        <p:nvSpPr>
          <p:cNvPr id="24" name="Line 3"/>
          <p:cNvSpPr>
            <a:spLocks noChangeShapeType="1"/>
          </p:cNvSpPr>
          <p:nvPr/>
        </p:nvSpPr>
        <p:spPr bwMode="auto">
          <a:xfrm>
            <a:off x="4572000" y="3200400"/>
            <a:ext cx="0" cy="266700"/>
          </a:xfrm>
          <a:prstGeom prst="line">
            <a:avLst/>
          </a:prstGeom>
          <a:noFill/>
          <a:ln w="5715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4"/>
          <p:cNvSpPr>
            <a:spLocks noChangeShapeType="1"/>
          </p:cNvSpPr>
          <p:nvPr/>
        </p:nvSpPr>
        <p:spPr bwMode="auto">
          <a:xfrm>
            <a:off x="4572000" y="5257800"/>
            <a:ext cx="0" cy="266700"/>
          </a:xfrm>
          <a:prstGeom prst="line">
            <a:avLst/>
          </a:prstGeom>
          <a:noFill/>
          <a:ln w="5715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Line 5"/>
          <p:cNvSpPr>
            <a:spLocks noChangeShapeType="1"/>
          </p:cNvSpPr>
          <p:nvPr/>
        </p:nvSpPr>
        <p:spPr bwMode="auto">
          <a:xfrm>
            <a:off x="4572000" y="4229100"/>
            <a:ext cx="0" cy="266700"/>
          </a:xfrm>
          <a:prstGeom prst="line">
            <a:avLst/>
          </a:prstGeom>
          <a:noFill/>
          <a:ln w="57150">
            <a:solidFill>
              <a:srgbClr val="FFFFFF"/>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6" name="Group 6"/>
          <p:cNvGrpSpPr>
            <a:grpSpLocks/>
          </p:cNvGrpSpPr>
          <p:nvPr/>
        </p:nvGrpSpPr>
        <p:grpSpPr bwMode="auto">
          <a:xfrm>
            <a:off x="1219200" y="2697163"/>
            <a:ext cx="2019300" cy="3048000"/>
            <a:chOff x="720" y="1632"/>
            <a:chExt cx="1632" cy="1969"/>
          </a:xfrm>
        </p:grpSpPr>
        <p:sp>
          <p:nvSpPr>
            <p:cNvPr id="47" name="Line 7"/>
            <p:cNvSpPr>
              <a:spLocks noChangeShapeType="1"/>
            </p:cNvSpPr>
            <p:nvPr/>
          </p:nvSpPr>
          <p:spPr bwMode="auto">
            <a:xfrm flipV="1">
              <a:off x="1992" y="1632"/>
              <a:ext cx="144" cy="0"/>
            </a:xfrm>
            <a:prstGeom prst="line">
              <a:avLst/>
            </a:prstGeom>
            <a:noFill/>
            <a:ln w="57150">
              <a:solidFill>
                <a:srgbClr val="FFFF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Line 8"/>
            <p:cNvSpPr>
              <a:spLocks noChangeShapeType="1"/>
            </p:cNvSpPr>
            <p:nvPr/>
          </p:nvSpPr>
          <p:spPr bwMode="auto">
            <a:xfrm>
              <a:off x="912" y="1632"/>
              <a:ext cx="1104" cy="0"/>
            </a:xfrm>
            <a:prstGeom prst="line">
              <a:avLst/>
            </a:prstGeom>
            <a:noFill/>
            <a:ln w="5715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Line 9"/>
            <p:cNvSpPr>
              <a:spLocks noChangeShapeType="1"/>
            </p:cNvSpPr>
            <p:nvPr/>
          </p:nvSpPr>
          <p:spPr bwMode="auto">
            <a:xfrm flipV="1">
              <a:off x="912" y="3600"/>
              <a:ext cx="1440" cy="0"/>
            </a:xfrm>
            <a:prstGeom prst="line">
              <a:avLst/>
            </a:prstGeom>
            <a:noFill/>
            <a:ln w="5715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Line 10"/>
            <p:cNvSpPr>
              <a:spLocks noChangeShapeType="1"/>
            </p:cNvSpPr>
            <p:nvPr/>
          </p:nvSpPr>
          <p:spPr bwMode="auto">
            <a:xfrm flipV="1">
              <a:off x="720" y="1776"/>
              <a:ext cx="0" cy="1632"/>
            </a:xfrm>
            <a:prstGeom prst="line">
              <a:avLst/>
            </a:prstGeom>
            <a:noFill/>
            <a:ln w="5715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Arc 11"/>
            <p:cNvSpPr>
              <a:spLocks/>
            </p:cNvSpPr>
            <p:nvPr/>
          </p:nvSpPr>
          <p:spPr bwMode="auto">
            <a:xfrm flipH="1" flipV="1">
              <a:off x="720" y="3408"/>
              <a:ext cx="192" cy="193"/>
            </a:xfrm>
            <a:custGeom>
              <a:avLst/>
              <a:gdLst>
                <a:gd name="T0" fmla="*/ 0 w 21600"/>
                <a:gd name="T1" fmla="*/ 0 h 21838"/>
                <a:gd name="T2" fmla="*/ 0 w 21600"/>
                <a:gd name="T3" fmla="*/ 0 h 21838"/>
                <a:gd name="T4" fmla="*/ 0 w 21600"/>
                <a:gd name="T5" fmla="*/ 0 h 21838"/>
                <a:gd name="T6" fmla="*/ 0 60000 65536"/>
                <a:gd name="T7" fmla="*/ 0 60000 65536"/>
                <a:gd name="T8" fmla="*/ 0 60000 65536"/>
              </a:gdLst>
              <a:ahLst/>
              <a:cxnLst>
                <a:cxn ang="T6">
                  <a:pos x="T0" y="T1"/>
                </a:cxn>
                <a:cxn ang="T7">
                  <a:pos x="T2" y="T3"/>
                </a:cxn>
                <a:cxn ang="T8">
                  <a:pos x="T4" y="T5"/>
                </a:cxn>
              </a:cxnLst>
              <a:rect l="0" t="0" r="r" b="b"/>
              <a:pathLst>
                <a:path w="21600" h="21838" fill="none" extrusionOk="0">
                  <a:moveTo>
                    <a:pt x="1437" y="-1"/>
                  </a:moveTo>
                  <a:cubicBezTo>
                    <a:pt x="12783" y="756"/>
                    <a:pt x="21600" y="10180"/>
                    <a:pt x="21600" y="21552"/>
                  </a:cubicBezTo>
                  <a:cubicBezTo>
                    <a:pt x="21600" y="21647"/>
                    <a:pt x="21599" y="21742"/>
                    <a:pt x="21598" y="21838"/>
                  </a:cubicBezTo>
                </a:path>
                <a:path w="21600" h="21838" stroke="0" extrusionOk="0">
                  <a:moveTo>
                    <a:pt x="1437" y="-1"/>
                  </a:moveTo>
                  <a:cubicBezTo>
                    <a:pt x="12783" y="756"/>
                    <a:pt x="21600" y="10180"/>
                    <a:pt x="21600" y="21552"/>
                  </a:cubicBezTo>
                  <a:cubicBezTo>
                    <a:pt x="21600" y="21647"/>
                    <a:pt x="21599" y="21742"/>
                    <a:pt x="21598" y="21838"/>
                  </a:cubicBezTo>
                  <a:lnTo>
                    <a:pt x="0" y="21552"/>
                  </a:lnTo>
                  <a:lnTo>
                    <a:pt x="1437" y="-1"/>
                  </a:lnTo>
                  <a:close/>
                </a:path>
              </a:pathLst>
            </a:custGeom>
            <a:noFill/>
            <a:ln w="57150">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Arc 12"/>
            <p:cNvSpPr>
              <a:spLocks/>
            </p:cNvSpPr>
            <p:nvPr/>
          </p:nvSpPr>
          <p:spPr bwMode="auto">
            <a:xfrm flipH="1">
              <a:off x="720" y="1632"/>
              <a:ext cx="192" cy="191"/>
            </a:xfrm>
            <a:custGeom>
              <a:avLst/>
              <a:gdLst>
                <a:gd name="T0" fmla="*/ 0 w 21600"/>
                <a:gd name="T1" fmla="*/ 0 h 21838"/>
                <a:gd name="T2" fmla="*/ 0 w 21600"/>
                <a:gd name="T3" fmla="*/ 0 h 21838"/>
                <a:gd name="T4" fmla="*/ 0 w 21600"/>
                <a:gd name="T5" fmla="*/ 0 h 21838"/>
                <a:gd name="T6" fmla="*/ 0 60000 65536"/>
                <a:gd name="T7" fmla="*/ 0 60000 65536"/>
                <a:gd name="T8" fmla="*/ 0 60000 65536"/>
              </a:gdLst>
              <a:ahLst/>
              <a:cxnLst>
                <a:cxn ang="T6">
                  <a:pos x="T0" y="T1"/>
                </a:cxn>
                <a:cxn ang="T7">
                  <a:pos x="T2" y="T3"/>
                </a:cxn>
                <a:cxn ang="T8">
                  <a:pos x="T4" y="T5"/>
                </a:cxn>
              </a:cxnLst>
              <a:rect l="0" t="0" r="r" b="b"/>
              <a:pathLst>
                <a:path w="21600" h="21838" fill="none" extrusionOk="0">
                  <a:moveTo>
                    <a:pt x="1437" y="-1"/>
                  </a:moveTo>
                  <a:cubicBezTo>
                    <a:pt x="12783" y="756"/>
                    <a:pt x="21600" y="10180"/>
                    <a:pt x="21600" y="21552"/>
                  </a:cubicBezTo>
                  <a:cubicBezTo>
                    <a:pt x="21600" y="21647"/>
                    <a:pt x="21599" y="21742"/>
                    <a:pt x="21598" y="21838"/>
                  </a:cubicBezTo>
                </a:path>
                <a:path w="21600" h="21838" stroke="0" extrusionOk="0">
                  <a:moveTo>
                    <a:pt x="1437" y="-1"/>
                  </a:moveTo>
                  <a:cubicBezTo>
                    <a:pt x="12783" y="756"/>
                    <a:pt x="21600" y="10180"/>
                    <a:pt x="21600" y="21552"/>
                  </a:cubicBezTo>
                  <a:cubicBezTo>
                    <a:pt x="21600" y="21647"/>
                    <a:pt x="21599" y="21742"/>
                    <a:pt x="21598" y="21838"/>
                  </a:cubicBezTo>
                  <a:lnTo>
                    <a:pt x="0" y="21552"/>
                  </a:lnTo>
                  <a:lnTo>
                    <a:pt x="1437" y="-1"/>
                  </a:lnTo>
                  <a:close/>
                </a:path>
              </a:pathLst>
            </a:custGeom>
            <a:noFill/>
            <a:ln w="57150">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50150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The Nature of Design</a:t>
            </a:r>
            <a:endParaRPr lang="en-US" dirty="0"/>
          </a:p>
        </p:txBody>
      </p:sp>
      <p:sp>
        <p:nvSpPr>
          <p:cNvPr id="5" name="Text Box 25"/>
          <p:cNvSpPr txBox="1">
            <a:spLocks noChangeArrowheads="1"/>
          </p:cNvSpPr>
          <p:nvPr/>
        </p:nvSpPr>
        <p:spPr bwMode="auto">
          <a:xfrm>
            <a:off x="0" y="1219200"/>
            <a:ext cx="914400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9966"/>
                </a:solidFill>
                <a:effectLst/>
                <a:uLnTx/>
                <a:uFillTx/>
                <a:latin typeface="Arial" charset="0"/>
                <a:cs typeface="Arial" charset="0"/>
              </a:rPr>
              <a:t>Implications</a:t>
            </a:r>
            <a:endParaRPr kumimoji="0" lang="en-US" sz="32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Design is the accumulation of intelligence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intelligence guided by intention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Design is the instantiation of responsibility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involving all aspects of an entity in time and space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Design is pervasive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the products of design thinking lie all around 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We are all designers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each needs to see the other as a co-creator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A question remains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00"/>
                </a:solidFill>
                <a:effectLst/>
                <a:uLnTx/>
                <a:uFillTx/>
                <a:latin typeface="Arial" charset="0"/>
                <a:cs typeface="Arial" charset="0"/>
              </a:rPr>
              <a:t>What is good design?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3488658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What is the Purpose of Design?</a:t>
            </a:r>
            <a:endParaRPr lang="en-US" dirty="0"/>
          </a:p>
        </p:txBody>
      </p:sp>
      <p:sp>
        <p:nvSpPr>
          <p:cNvPr id="5" name="Text Box 2"/>
          <p:cNvSpPr txBox="1">
            <a:spLocks noChangeArrowheads="1"/>
          </p:cNvSpPr>
          <p:nvPr/>
        </p:nvSpPr>
        <p:spPr bwMode="auto">
          <a:xfrm>
            <a:off x="2047875" y="3035300"/>
            <a:ext cx="503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i="1">
                <a:solidFill>
                  <a:srgbClr val="FF9966"/>
                </a:solidFill>
                <a:latin typeface="Arial Narrow" pitchFamily="34" charset="0"/>
              </a:rPr>
              <a:t>The purpose of design is to facilitate life.</a:t>
            </a:r>
          </a:p>
        </p:txBody>
      </p:sp>
      <p:grpSp>
        <p:nvGrpSpPr>
          <p:cNvPr id="6" name="Group 3"/>
          <p:cNvGrpSpPr>
            <a:grpSpLocks/>
          </p:cNvGrpSpPr>
          <p:nvPr/>
        </p:nvGrpSpPr>
        <p:grpSpPr bwMode="auto">
          <a:xfrm>
            <a:off x="5257800" y="1352550"/>
            <a:ext cx="1460500" cy="1695450"/>
            <a:chOff x="3312" y="852"/>
            <a:chExt cx="920" cy="1068"/>
          </a:xfrm>
        </p:grpSpPr>
        <p:sp>
          <p:nvSpPr>
            <p:cNvPr id="7" name="Line 4"/>
            <p:cNvSpPr>
              <a:spLocks noChangeShapeType="1"/>
            </p:cNvSpPr>
            <p:nvPr/>
          </p:nvSpPr>
          <p:spPr bwMode="auto">
            <a:xfrm>
              <a:off x="3770" y="1680"/>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Text Box 5"/>
            <p:cNvSpPr txBox="1">
              <a:spLocks noChangeArrowheads="1"/>
            </p:cNvSpPr>
            <p:nvPr/>
          </p:nvSpPr>
          <p:spPr bwMode="auto">
            <a:xfrm>
              <a:off x="3312" y="852"/>
              <a:ext cx="920" cy="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affirm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enable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assist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FFFF99"/>
                  </a:solidFill>
                  <a:effectLst/>
                  <a:uLnTx/>
                  <a:uFillTx/>
                  <a:latin typeface="Arial" charset="0"/>
                  <a:cs typeface="Arial" charset="0"/>
                </a:rPr>
                <a:t>as opposed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dictate</a:t>
              </a:r>
            </a:p>
          </p:txBody>
        </p:sp>
      </p:grpSp>
      <p:grpSp>
        <p:nvGrpSpPr>
          <p:cNvPr id="9" name="Group 6"/>
          <p:cNvGrpSpPr>
            <a:grpSpLocks/>
          </p:cNvGrpSpPr>
          <p:nvPr/>
        </p:nvGrpSpPr>
        <p:grpSpPr bwMode="auto">
          <a:xfrm>
            <a:off x="5392738" y="3492500"/>
            <a:ext cx="2741612" cy="1184275"/>
            <a:chOff x="3397" y="2200"/>
            <a:chExt cx="1727" cy="746"/>
          </a:xfrm>
        </p:grpSpPr>
        <p:sp>
          <p:nvSpPr>
            <p:cNvPr id="10" name="Line 7"/>
            <p:cNvSpPr>
              <a:spLocks noChangeShapeType="1"/>
            </p:cNvSpPr>
            <p:nvPr/>
          </p:nvSpPr>
          <p:spPr bwMode="auto">
            <a:xfrm>
              <a:off x="4254" y="2200"/>
              <a:ext cx="0" cy="24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ext Box 8"/>
            <p:cNvSpPr txBox="1">
              <a:spLocks noChangeArrowheads="1"/>
            </p:cNvSpPr>
            <p:nvPr/>
          </p:nvSpPr>
          <p:spPr bwMode="auto">
            <a:xfrm>
              <a:off x="3397" y="2423"/>
              <a:ext cx="172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Who’s life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Which species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Extent (in time and space) ?</a:t>
              </a:r>
            </a:p>
          </p:txBody>
        </p:sp>
      </p:grpSp>
      <p:grpSp>
        <p:nvGrpSpPr>
          <p:cNvPr id="12" name="Group 9"/>
          <p:cNvGrpSpPr>
            <a:grpSpLocks/>
          </p:cNvGrpSpPr>
          <p:nvPr/>
        </p:nvGrpSpPr>
        <p:grpSpPr bwMode="auto">
          <a:xfrm>
            <a:off x="2971800" y="3505200"/>
            <a:ext cx="3886200" cy="2667000"/>
            <a:chOff x="1872" y="2208"/>
            <a:chExt cx="2448" cy="1680"/>
          </a:xfrm>
        </p:grpSpPr>
        <p:sp>
          <p:nvSpPr>
            <p:cNvPr id="13" name="Text Box 10"/>
            <p:cNvSpPr txBox="1">
              <a:spLocks noChangeArrowheads="1"/>
            </p:cNvSpPr>
            <p:nvPr/>
          </p:nvSpPr>
          <p:spPr bwMode="auto">
            <a:xfrm>
              <a:off x="1920" y="3368"/>
              <a:ext cx="2400"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If a design facilitates life ... it is good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If it inhibits life ... it is bad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99"/>
                  </a:solidFill>
                  <a:effectLst/>
                  <a:uLnTx/>
                  <a:uFillTx/>
                  <a:latin typeface="Arial" charset="0"/>
                  <a:cs typeface="Arial" charset="0"/>
                </a:rPr>
                <a:t>If it does neither ... It is neutral</a:t>
              </a:r>
            </a:p>
          </p:txBody>
        </p:sp>
        <p:grpSp>
          <p:nvGrpSpPr>
            <p:cNvPr id="14" name="Group 11"/>
            <p:cNvGrpSpPr>
              <a:grpSpLocks/>
            </p:cNvGrpSpPr>
            <p:nvPr/>
          </p:nvGrpSpPr>
          <p:grpSpPr bwMode="auto">
            <a:xfrm>
              <a:off x="1872" y="2208"/>
              <a:ext cx="0" cy="1560"/>
              <a:chOff x="1872" y="2208"/>
              <a:chExt cx="0" cy="1560"/>
            </a:xfrm>
          </p:grpSpPr>
          <p:sp>
            <p:nvSpPr>
              <p:cNvPr id="15" name="Line 12"/>
              <p:cNvSpPr>
                <a:spLocks noChangeShapeType="1"/>
              </p:cNvSpPr>
              <p:nvPr/>
            </p:nvSpPr>
            <p:spPr bwMode="auto">
              <a:xfrm>
                <a:off x="1872" y="2208"/>
                <a:ext cx="0" cy="1272"/>
              </a:xfrm>
              <a:prstGeom prst="line">
                <a:avLst/>
              </a:prstGeom>
              <a:noFill/>
              <a:ln w="9525">
                <a:solidFill>
                  <a:srgbClr val="FFFF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Line 13"/>
              <p:cNvSpPr>
                <a:spLocks noChangeShapeType="1"/>
              </p:cNvSpPr>
              <p:nvPr/>
            </p:nvSpPr>
            <p:spPr bwMode="auto">
              <a:xfrm>
                <a:off x="1872" y="2480"/>
                <a:ext cx="0" cy="1152"/>
              </a:xfrm>
              <a:prstGeom prst="line">
                <a:avLst/>
              </a:prstGeom>
              <a:noFill/>
              <a:ln w="9525">
                <a:solidFill>
                  <a:srgbClr val="FFFF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Line 14"/>
              <p:cNvSpPr>
                <a:spLocks noChangeShapeType="1"/>
              </p:cNvSpPr>
              <p:nvPr/>
            </p:nvSpPr>
            <p:spPr bwMode="auto">
              <a:xfrm>
                <a:off x="1872" y="2616"/>
                <a:ext cx="0" cy="1152"/>
              </a:xfrm>
              <a:prstGeom prst="line">
                <a:avLst/>
              </a:prstGeom>
              <a:noFill/>
              <a:ln w="9525">
                <a:solidFill>
                  <a:srgbClr val="FFFF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162590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The Nature of Living Systems</a:t>
            </a:r>
            <a:endParaRPr lang="en-US" dirty="0"/>
          </a:p>
        </p:txBody>
      </p:sp>
      <p:sp>
        <p:nvSpPr>
          <p:cNvPr id="5" name="Text Box 17"/>
          <p:cNvSpPr txBox="1">
            <a:spLocks noChangeArrowheads="1"/>
          </p:cNvSpPr>
          <p:nvPr/>
        </p:nvSpPr>
        <p:spPr bwMode="auto">
          <a:xfrm>
            <a:off x="0" y="1295400"/>
            <a:ext cx="91440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9966"/>
                </a:solidFill>
                <a:effectLst/>
                <a:uLnTx/>
                <a:uFillTx/>
                <a:latin typeface="Arial" charset="0"/>
                <a:cs typeface="Arial" charset="0"/>
              </a:rPr>
              <a:t>Implications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Nature of Living Systems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open, self organizing, feedback networks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Who’s life?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owner-promoters, design team, users, others, species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For how long?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past, present, future</a:t>
            </a:r>
            <a:endParaRPr kumimoji="0" lang="en-US" sz="1800" b="0" i="1"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9966"/>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C99"/>
                </a:solidFill>
                <a:effectLst/>
                <a:uLnTx/>
                <a:uFillTx/>
                <a:latin typeface="Arial" charset="0"/>
                <a:cs typeface="Arial" charset="0"/>
              </a:rPr>
              <a:t>How much life for how much?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99"/>
                </a:solidFill>
                <a:effectLst/>
                <a:uLnTx/>
                <a:uFillTx/>
                <a:latin typeface="Arial" charset="0"/>
                <a:cs typeface="Arial" charset="0"/>
              </a:rPr>
              <a:t>duration, quality, benefits, trade-offs, costs</a:t>
            </a:r>
            <a:endParaRPr kumimoji="0" lang="en-US" sz="1800" b="0" i="1" u="none" strike="noStrike" kern="0" cap="none" spc="0" normalizeH="0" baseline="0" noProof="0" dirty="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00"/>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00"/>
                </a:solidFill>
                <a:effectLst/>
                <a:uLnTx/>
                <a:uFillTx/>
                <a:latin typeface="Arial" charset="0"/>
                <a:cs typeface="Arial" charset="0"/>
              </a:rPr>
              <a:t>Design Ethic</a:t>
            </a:r>
          </a:p>
        </p:txBody>
      </p:sp>
      <p:sp>
        <p:nvSpPr>
          <p:cNvPr id="6" name="Down Arrow 5"/>
          <p:cNvSpPr/>
          <p:nvPr/>
        </p:nvSpPr>
        <p:spPr>
          <a:xfrm>
            <a:off x="4330700" y="5334000"/>
            <a:ext cx="484188" cy="381000"/>
          </a:xfrm>
          <a:prstGeom prst="downArrow">
            <a:avLst/>
          </a:prstGeom>
          <a:solidFill>
            <a:srgbClr val="FFCC99"/>
          </a:solidFill>
          <a:ln w="25400" cap="flat" cmpd="sng" algn="ctr">
            <a:solidFill>
              <a:srgbClr val="FF996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403148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APA_PPT_title_bg_map.png"/>
          <p:cNvPicPr>
            <a:picLocks noChangeAspect="1"/>
          </p:cNvPicPr>
          <p:nvPr/>
        </p:nvPicPr>
        <p:blipFill>
          <a:blip r:embed="rId3"/>
          <a:srcRect t="45556"/>
          <a:stretch>
            <a:fillRect/>
          </a:stretch>
        </p:blipFill>
        <p:spPr>
          <a:xfrm>
            <a:off x="0" y="3124200"/>
            <a:ext cx="9144000" cy="3733800"/>
          </a:xfrm>
          <a:prstGeom prst="rect">
            <a:avLst/>
          </a:prstGeom>
        </p:spPr>
      </p:pic>
      <p:sp>
        <p:nvSpPr>
          <p:cNvPr id="4" name="Title 3"/>
          <p:cNvSpPr>
            <a:spLocks noGrp="1"/>
          </p:cNvSpPr>
          <p:nvPr>
            <p:ph type="title"/>
          </p:nvPr>
        </p:nvSpPr>
        <p:spPr/>
        <p:txBody>
          <a:bodyPr/>
          <a:lstStyle/>
          <a:p>
            <a:r>
              <a:rPr lang="en-US" dirty="0" smtClean="0"/>
              <a:t>Definition of </a:t>
            </a:r>
            <a:r>
              <a:rPr lang="en-US" dirty="0" smtClean="0"/>
              <a:t>Geo … </a:t>
            </a:r>
            <a:r>
              <a:rPr lang="en-US" i="1" dirty="0" err="1" smtClean="0"/>
              <a:t>GeoScape</a:t>
            </a:r>
            <a:endParaRPr lang="en-US" i="1" dirty="0"/>
          </a:p>
        </p:txBody>
      </p:sp>
      <p:sp>
        <p:nvSpPr>
          <p:cNvPr id="5" name="Text Box 4"/>
          <p:cNvSpPr txBox="1">
            <a:spLocks noChangeArrowheads="1"/>
          </p:cNvSpPr>
          <p:nvPr/>
        </p:nvSpPr>
        <p:spPr bwMode="auto">
          <a:xfrm>
            <a:off x="0" y="1447800"/>
            <a:ext cx="91440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CC"/>
                </a:solidFill>
                <a:effectLst/>
                <a:uLnTx/>
                <a:uFillTx/>
                <a:latin typeface="Arial" charset="0"/>
                <a:cs typeface="Arial" charset="0"/>
              </a:rPr>
              <a:t>Moving beyond </a:t>
            </a:r>
            <a:r>
              <a:rPr kumimoji="0" lang="en-US" sz="2000" b="1" i="1" u="none" strike="noStrike" kern="0" cap="none" spc="0" normalizeH="0" baseline="0" noProof="0">
                <a:ln>
                  <a:noFill/>
                </a:ln>
                <a:solidFill>
                  <a:srgbClr val="FFFFCC"/>
                </a:solidFill>
                <a:effectLst/>
                <a:uLnTx/>
                <a:uFillTx/>
                <a:latin typeface="Arial" charset="0"/>
                <a:cs typeface="Arial" charset="0"/>
              </a:rPr>
              <a:t>geography</a:t>
            </a:r>
            <a:r>
              <a:rPr kumimoji="0" lang="en-US" sz="2000" b="1" i="0" u="none" strike="noStrike" kern="0" cap="none" spc="0" normalizeH="0" baseline="0" noProof="0">
                <a:ln>
                  <a:noFill/>
                </a:ln>
                <a:solidFill>
                  <a:srgbClr val="FFFFCC"/>
                </a:solidFill>
                <a:effectLst/>
                <a:uLnTx/>
                <a:uFillTx/>
                <a:latin typeface="Arial" charset="0"/>
                <a:cs typeface="Arial" charset="0"/>
              </a:rPr>
              <a:t> and </a:t>
            </a:r>
            <a:r>
              <a:rPr kumimoji="0" lang="en-US" sz="2000" b="1" i="1" u="none" strike="noStrike" kern="0" cap="none" spc="0" normalizeH="0" baseline="0" noProof="0">
                <a:ln>
                  <a:noFill/>
                </a:ln>
                <a:solidFill>
                  <a:srgbClr val="FFFFCC"/>
                </a:solidFill>
                <a:effectLst/>
                <a:uLnTx/>
                <a:uFillTx/>
                <a:latin typeface="Arial" charset="0"/>
                <a:cs typeface="Arial" charset="0"/>
              </a:rPr>
              <a:t>landscap</a:t>
            </a:r>
            <a:r>
              <a:rPr kumimoji="0" lang="en-US" sz="2000" b="1" i="0" u="none" strike="noStrike" kern="0" cap="none" spc="0" normalizeH="0" baseline="0" noProof="0">
                <a:ln>
                  <a:noFill/>
                </a:ln>
                <a:solidFill>
                  <a:srgbClr val="FFFFCC"/>
                </a:solidFill>
                <a:effectLst/>
                <a:uLnTx/>
                <a:uFillTx/>
                <a:latin typeface="Arial" charset="0"/>
                <a:cs typeface="Arial" charset="0"/>
              </a:rPr>
              <a:t>e … to </a:t>
            </a:r>
            <a:r>
              <a:rPr kumimoji="0" lang="en-US" sz="2000" b="1" i="1" u="none" strike="noStrike" kern="0" cap="none" spc="0" normalizeH="0" baseline="0" noProof="0">
                <a:ln>
                  <a:noFill/>
                </a:ln>
                <a:solidFill>
                  <a:srgbClr val="FFFFCC"/>
                </a:solidFill>
                <a:effectLst/>
                <a:uLnTx/>
                <a:uFillTx/>
                <a:latin typeface="Arial" charset="0"/>
                <a:cs typeface="Arial" charset="0"/>
              </a:rPr>
              <a:t>geo-scape</a:t>
            </a:r>
            <a:endParaRPr kumimoji="0" lang="en-US" sz="1800" b="0"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sp>
        <p:nvSpPr>
          <p:cNvPr id="6" name="Text Box 5"/>
          <p:cNvSpPr txBox="1">
            <a:spLocks noChangeArrowheads="1"/>
          </p:cNvSpPr>
          <p:nvPr/>
        </p:nvSpPr>
        <p:spPr bwMode="auto">
          <a:xfrm>
            <a:off x="0" y="4267200"/>
            <a:ext cx="914400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rgbClr val="FF9966"/>
                </a:solidFill>
                <a:effectLst/>
                <a:uLnTx/>
                <a:uFillTx/>
                <a:latin typeface="Arial" charset="0"/>
                <a:cs typeface="Arial" charset="0"/>
              </a:rPr>
              <a:t>Geo-scape is the planet’s life-zone.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CC99"/>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CC99"/>
                </a:solidFill>
                <a:effectLst/>
                <a:uLnTx/>
                <a:uFillTx/>
                <a:latin typeface="Arial" charset="0"/>
                <a:cs typeface="Arial" charset="0"/>
              </a:rPr>
              <a:t>land + water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CC99"/>
                </a:solidFill>
                <a:effectLst/>
                <a:uLnTx/>
                <a:uFillTx/>
                <a:latin typeface="Arial" charset="0"/>
                <a:cs typeface="Arial" charset="0"/>
              </a:rPr>
              <a:t>below + surface + above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CC99"/>
                </a:solidFill>
                <a:effectLst/>
                <a:uLnTx/>
                <a:uFillTx/>
                <a:latin typeface="Arial" charset="0"/>
                <a:cs typeface="Arial" charset="0"/>
              </a:rPr>
              <a:t>physical + biological + social + economic</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CC"/>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cs typeface="Arial" charset="0"/>
            </a:endParaRPr>
          </a:p>
        </p:txBody>
      </p:sp>
      <p:grpSp>
        <p:nvGrpSpPr>
          <p:cNvPr id="7" name="Group 18"/>
          <p:cNvGrpSpPr>
            <a:grpSpLocks/>
          </p:cNvGrpSpPr>
          <p:nvPr/>
        </p:nvGrpSpPr>
        <p:grpSpPr bwMode="auto">
          <a:xfrm>
            <a:off x="3505200" y="2209800"/>
            <a:ext cx="1828800" cy="1828800"/>
            <a:chOff x="2208" y="1392"/>
            <a:chExt cx="1152" cy="1152"/>
          </a:xfrm>
        </p:grpSpPr>
        <p:sp>
          <p:nvSpPr>
            <p:cNvPr id="8" name="Oval 16"/>
            <p:cNvSpPr>
              <a:spLocks noChangeArrowheads="1"/>
            </p:cNvSpPr>
            <p:nvPr/>
          </p:nvSpPr>
          <p:spPr bwMode="auto">
            <a:xfrm>
              <a:off x="2304" y="1488"/>
              <a:ext cx="960" cy="960"/>
            </a:xfrm>
            <a:prstGeom prst="ellipse">
              <a:avLst/>
            </a:prstGeom>
            <a:noFill/>
            <a:ln w="12700">
              <a:solidFill>
                <a:srgbClr val="C0C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Oval 8"/>
            <p:cNvSpPr>
              <a:spLocks noChangeArrowheads="1"/>
            </p:cNvSpPr>
            <p:nvPr/>
          </p:nvSpPr>
          <p:spPr bwMode="auto">
            <a:xfrm>
              <a:off x="2208" y="1392"/>
              <a:ext cx="1152" cy="1152"/>
            </a:xfrm>
            <a:prstGeom prst="ellipse">
              <a:avLst/>
            </a:prstGeom>
            <a:solidFill>
              <a:srgbClr val="3366FF">
                <a:alpha val="39999"/>
              </a:srgbClr>
            </a:solidFill>
            <a:ln>
              <a:noFill/>
            </a:ln>
            <a:effectLst/>
            <a:extLst>
              <a:ext uri="{91240B29-F687-4F45-9708-019B960494DF}">
                <a14:hiddenLine xmlns:a14="http://schemas.microsoft.com/office/drawing/2010/main" w="1270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 name="Oval 6"/>
            <p:cNvSpPr>
              <a:spLocks noChangeArrowheads="1"/>
            </p:cNvSpPr>
            <p:nvPr/>
          </p:nvSpPr>
          <p:spPr bwMode="auto">
            <a:xfrm>
              <a:off x="2304" y="1488"/>
              <a:ext cx="960" cy="960"/>
            </a:xfrm>
            <a:prstGeom prst="ellipse">
              <a:avLst/>
            </a:prstGeom>
            <a:solidFill>
              <a:srgbClr val="008000">
                <a:alpha val="90979"/>
              </a:srgbClr>
            </a:solidFill>
            <a:ln w="19050">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Oval 7"/>
            <p:cNvSpPr>
              <a:spLocks noChangeArrowheads="1"/>
            </p:cNvSpPr>
            <p:nvPr/>
          </p:nvSpPr>
          <p:spPr bwMode="auto">
            <a:xfrm>
              <a:off x="2352" y="1536"/>
              <a:ext cx="864" cy="864"/>
            </a:xfrm>
            <a:prstGeom prst="ellipse">
              <a:avLst/>
            </a:prstGeom>
            <a:solidFill>
              <a:srgbClr val="CC66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12" name="Picture 14" descr="BlueTransparent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 y="1550"/>
              <a:ext cx="8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7"/>
            <p:cNvSpPr>
              <a:spLocks noChangeArrowheads="1"/>
            </p:cNvSpPr>
            <p:nvPr/>
          </p:nvSpPr>
          <p:spPr bwMode="auto">
            <a:xfrm>
              <a:off x="2352" y="1536"/>
              <a:ext cx="864" cy="864"/>
            </a:xfrm>
            <a:prstGeom prst="ellipse">
              <a:avLst/>
            </a:prstGeom>
            <a:noFill/>
            <a:ln w="1270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96019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ri2011_corp4x3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G46509_EPC2011_ppt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Esri2011_corp4x3_tmplt.potx</Template>
  <TotalTime>1246</TotalTime>
  <Words>3079</Words>
  <Application>Microsoft Office PowerPoint</Application>
  <PresentationFormat>On-screen Show (4:3)</PresentationFormat>
  <Paragraphs>947</Paragraphs>
  <Slides>44</Slides>
  <Notes>40</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Esri2011_corp4x3_tmplt</vt:lpstr>
      <vt:lpstr>G46509_EPC2011_ppt_tmplt</vt:lpstr>
      <vt:lpstr>PowerPoint Presentation</vt:lpstr>
      <vt:lpstr>Context for GeoDesign</vt:lpstr>
      <vt:lpstr>What is GeoDesign?</vt:lpstr>
      <vt:lpstr>What is Design?</vt:lpstr>
      <vt:lpstr>The Nature of Design</vt:lpstr>
      <vt:lpstr>The Nature of Design</vt:lpstr>
      <vt:lpstr>What is the Purpose of Design?</vt:lpstr>
      <vt:lpstr>The Nature of Living Systems</vt:lpstr>
      <vt:lpstr>Definition of Geo … GeoScape</vt:lpstr>
      <vt:lpstr>The GeoDesign Process</vt:lpstr>
      <vt:lpstr>GeoDesign Framework by Carl Steinitz</vt:lpstr>
      <vt:lpstr>Modeling Spatial Information</vt:lpstr>
      <vt:lpstr>Modeling Spatial Information</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GeoDesign Process </vt:lpstr>
      <vt:lpstr>The Scope of Geodesign</vt:lpstr>
      <vt:lpstr>GeoDesign Technology</vt:lpstr>
      <vt:lpstr>Framework</vt:lpstr>
      <vt:lpstr>Spatial Data Model</vt:lpstr>
      <vt:lpstr>Creation Tools</vt:lpstr>
      <vt:lpstr>Geoprocessing Tools</vt:lpstr>
      <vt:lpstr>Feedback Tools</vt:lpstr>
      <vt:lpstr>Collaboration Tools</vt:lpstr>
      <vt:lpstr>Visualization Tools</vt:lpstr>
      <vt:lpstr>Scenario Management Tools</vt:lpstr>
      <vt:lpstr>GeoDesign – The Challenge</vt:lpstr>
      <vt:lpstr>Title</vt:lpstr>
      <vt:lpstr>Title</vt:lpstr>
      <vt:lpstr>Title</vt:lpstr>
      <vt:lpstr>Title</vt:lpstr>
      <vt:lpstr>PowerPoint Presentation</vt:lpstr>
    </vt:vector>
  </TitlesOfParts>
  <Company>ESRI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 National Recovery/Re-Design</dc:title>
  <dc:creator>ESRI Employee</dc:creator>
  <cp:lastModifiedBy>Bill</cp:lastModifiedBy>
  <cp:revision>64</cp:revision>
  <dcterms:created xsi:type="dcterms:W3CDTF">2011-04-22T17:31:43Z</dcterms:created>
  <dcterms:modified xsi:type="dcterms:W3CDTF">2011-05-18T21:33:07Z</dcterms:modified>
</cp:coreProperties>
</file>